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charts/colors2.xml" ContentType="application/vnd.ms-office.chartcolorstyle+xml"/>
  <Override PartName="/ppt/charts/colors3.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57" r:id="rId3"/>
    <p:sldId id="258" r:id="rId4"/>
    <p:sldId id="264" r:id="rId5"/>
    <p:sldId id="259" r:id="rId6"/>
    <p:sldId id="267" r:id="rId7"/>
    <p:sldId id="268" r:id="rId8"/>
    <p:sldId id="260" r:id="rId9"/>
    <p:sldId id="279" r:id="rId10"/>
    <p:sldId id="280" r:id="rId11"/>
    <p:sldId id="281" r:id="rId12"/>
    <p:sldId id="276" r:id="rId13"/>
    <p:sldId id="277" r:id="rId14"/>
    <p:sldId id="271" r:id="rId15"/>
    <p:sldId id="272" r:id="rId16"/>
    <p:sldId id="273" r:id="rId17"/>
    <p:sldId id="274" r:id="rId18"/>
    <p:sldId id="278" r:id="rId19"/>
    <p:sldId id="2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000" autoAdjust="0"/>
    <p:restoredTop sz="94660"/>
  </p:normalViewPr>
  <p:slideViewPr>
    <p:cSldViewPr snapToGrid="0">
      <p:cViewPr varScale="1">
        <p:scale>
          <a:sx n="73" d="100"/>
          <a:sy n="73" d="100"/>
        </p:scale>
        <p:origin x="-1236" y="-102"/>
      </p:cViewPr>
      <p:guideLst>
        <p:guide orient="horz" pos="2160"/>
        <p:guide pos="3840"/>
      </p:guideLst>
    </p:cSldViewPr>
  </p:slideViewPr>
  <p:notesTextViewPr>
    <p:cViewPr>
      <p:scale>
        <a:sx n="1" d="1"/>
        <a:sy n="1" d="1"/>
      </p:scale>
      <p:origin x="0" y="0"/>
    </p:cViewPr>
  </p:notesTextViewPr>
  <p:sorterViewPr>
    <p:cViewPr>
      <p:scale>
        <a:sx n="66" d="100"/>
        <a:sy n="66" d="100"/>
      </p:scale>
      <p:origin x="0" y="138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 Id="rId4"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Average monthly</a:t>
            </a:r>
            <a:r>
              <a:rPr lang="en-US" baseline="0"/>
              <a:t> receipt and expenditure trends over the period 2009-10 to 2013-14</a:t>
            </a:r>
            <a:endParaRPr lang="en-US"/>
          </a:p>
        </c:rich>
      </c:tx>
      <c:layout/>
      <c:spPr>
        <a:noFill/>
        <a:ln>
          <a:noFill/>
        </a:ln>
        <a:effectLst/>
      </c:spPr>
    </c:title>
    <c:plotArea>
      <c:layout/>
      <c:lineChart>
        <c:grouping val="standard"/>
        <c:ser>
          <c:idx val="0"/>
          <c:order val="0"/>
          <c:tx>
            <c:v>Receipts</c:v>
          </c:tx>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'Monthly Trend'!$F$38:$Q$38</c:f>
              <c:numCache>
                <c:formatCode>General</c:formatCode>
                <c:ptCount val="12"/>
                <c:pt idx="0">
                  <c:v>13265.2</c:v>
                </c:pt>
                <c:pt idx="1">
                  <c:v>26718.6</c:v>
                </c:pt>
                <c:pt idx="2">
                  <c:v>82770.8</c:v>
                </c:pt>
                <c:pt idx="3">
                  <c:v>46905.8</c:v>
                </c:pt>
                <c:pt idx="4">
                  <c:v>58760.4</c:v>
                </c:pt>
                <c:pt idx="5">
                  <c:v>119210.8</c:v>
                </c:pt>
                <c:pt idx="6">
                  <c:v>51552.4</c:v>
                </c:pt>
                <c:pt idx="7">
                  <c:v>39475.599999999999</c:v>
                </c:pt>
                <c:pt idx="8">
                  <c:v>113807.8</c:v>
                </c:pt>
                <c:pt idx="9">
                  <c:v>56659.199999999997</c:v>
                </c:pt>
                <c:pt idx="10">
                  <c:v>52283.8</c:v>
                </c:pt>
                <c:pt idx="11">
                  <c:v>178524.79999999999</c:v>
                </c:pt>
              </c:numCache>
            </c:numRef>
          </c:val>
        </c:ser>
        <c:ser>
          <c:idx val="1"/>
          <c:order val="1"/>
          <c:tx>
            <c:v>Expenditure</c:v>
          </c:tx>
          <c:spPr>
            <a:ln w="28575" cap="rnd">
              <a:solidFill>
                <a:schemeClr val="accent2"/>
              </a:solidFill>
              <a:round/>
            </a:ln>
            <a:effectLst/>
          </c:spPr>
          <c:marker>
            <c:symbol val="circle"/>
            <c:size val="5"/>
            <c:spPr>
              <a:solidFill>
                <a:schemeClr val="accent2"/>
              </a:solidFill>
              <a:ln w="9525">
                <a:solidFill>
                  <a:schemeClr val="accent2"/>
                </a:solidFill>
              </a:ln>
              <a:effectLst/>
            </c:spPr>
          </c:marker>
          <c:val>
            <c:numRef>
              <c:f>'Monthly Trend'!$F$39:$Q$39</c:f>
              <c:numCache>
                <c:formatCode>General</c:formatCode>
                <c:ptCount val="12"/>
                <c:pt idx="0">
                  <c:v>81989.2</c:v>
                </c:pt>
                <c:pt idx="1">
                  <c:v>86928.4</c:v>
                </c:pt>
                <c:pt idx="2">
                  <c:v>109923.8</c:v>
                </c:pt>
                <c:pt idx="3">
                  <c:v>107471.6</c:v>
                </c:pt>
                <c:pt idx="4">
                  <c:v>111993.2</c:v>
                </c:pt>
                <c:pt idx="5">
                  <c:v>119491.2</c:v>
                </c:pt>
                <c:pt idx="6">
                  <c:v>89431.8</c:v>
                </c:pt>
                <c:pt idx="7">
                  <c:v>85149.4</c:v>
                </c:pt>
                <c:pt idx="8">
                  <c:v>116754.8</c:v>
                </c:pt>
                <c:pt idx="9">
                  <c:v>101036.4</c:v>
                </c:pt>
                <c:pt idx="10">
                  <c:v>102484.2</c:v>
                </c:pt>
                <c:pt idx="11">
                  <c:v>185105.2</c:v>
                </c:pt>
              </c:numCache>
            </c:numRef>
          </c:val>
        </c:ser>
        <c:marker val="1"/>
        <c:axId val="116922624"/>
        <c:axId val="116953472"/>
      </c:lineChart>
      <c:catAx>
        <c:axId val="116922624"/>
        <c:scaling>
          <c:orientation val="minMax"/>
        </c:scaling>
        <c:axPos val="b"/>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6953472"/>
        <c:crosses val="autoZero"/>
        <c:auto val="1"/>
        <c:lblAlgn val="ctr"/>
        <c:lblOffset val="100"/>
      </c:catAx>
      <c:valAx>
        <c:axId val="11695347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6922624"/>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Average Monthly Expenditure by main components</a:t>
            </a:r>
          </a:p>
        </c:rich>
      </c:tx>
      <c:layout/>
      <c:spPr>
        <a:noFill/>
        <a:ln>
          <a:noFill/>
        </a:ln>
        <a:effectLst/>
      </c:spPr>
    </c:title>
    <c:plotArea>
      <c:layout/>
      <c:lineChart>
        <c:grouping val="standard"/>
        <c:ser>
          <c:idx val="0"/>
          <c:order val="0"/>
          <c:tx>
            <c:v>Operational expenditure</c:v>
          </c:tx>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'Monthly Trend'!$F$42:$Q$42</c:f>
              <c:numCache>
                <c:formatCode>General</c:formatCode>
                <c:ptCount val="12"/>
                <c:pt idx="0">
                  <c:v>72025.600000000006</c:v>
                </c:pt>
                <c:pt idx="1">
                  <c:v>72997</c:v>
                </c:pt>
                <c:pt idx="2">
                  <c:v>97908.2</c:v>
                </c:pt>
                <c:pt idx="3">
                  <c:v>96650.6</c:v>
                </c:pt>
                <c:pt idx="4">
                  <c:v>101708.4</c:v>
                </c:pt>
                <c:pt idx="5">
                  <c:v>105964.20000000001</c:v>
                </c:pt>
                <c:pt idx="6">
                  <c:v>79756.399999999994</c:v>
                </c:pt>
                <c:pt idx="7">
                  <c:v>76229.600000000006</c:v>
                </c:pt>
                <c:pt idx="8">
                  <c:v>96649</c:v>
                </c:pt>
                <c:pt idx="9">
                  <c:v>91908.6</c:v>
                </c:pt>
                <c:pt idx="10">
                  <c:v>90799.6</c:v>
                </c:pt>
                <c:pt idx="11">
                  <c:v>158584.4</c:v>
                </c:pt>
              </c:numCache>
            </c:numRef>
          </c:val>
        </c:ser>
        <c:ser>
          <c:idx val="1"/>
          <c:order val="1"/>
          <c:tx>
            <c:v>Capital expenditure</c:v>
          </c:tx>
          <c:spPr>
            <a:ln w="28575" cap="rnd">
              <a:solidFill>
                <a:schemeClr val="accent2"/>
              </a:solidFill>
              <a:round/>
            </a:ln>
            <a:effectLst/>
          </c:spPr>
          <c:marker>
            <c:symbol val="circle"/>
            <c:size val="5"/>
            <c:spPr>
              <a:solidFill>
                <a:schemeClr val="accent2"/>
              </a:solidFill>
              <a:ln w="9525">
                <a:solidFill>
                  <a:schemeClr val="accent2"/>
                </a:solidFill>
              </a:ln>
              <a:effectLst/>
            </c:spPr>
          </c:marker>
          <c:val>
            <c:numRef>
              <c:f>'Monthly Trend'!$F$43:$Q$43</c:f>
              <c:numCache>
                <c:formatCode>General</c:formatCode>
                <c:ptCount val="12"/>
                <c:pt idx="0">
                  <c:v>10401.4</c:v>
                </c:pt>
                <c:pt idx="1">
                  <c:v>13493.6</c:v>
                </c:pt>
                <c:pt idx="2">
                  <c:v>12015.6</c:v>
                </c:pt>
                <c:pt idx="3">
                  <c:v>10821</c:v>
                </c:pt>
                <c:pt idx="4">
                  <c:v>10284.799999999994</c:v>
                </c:pt>
                <c:pt idx="5">
                  <c:v>13527</c:v>
                </c:pt>
                <c:pt idx="6">
                  <c:v>9675.4</c:v>
                </c:pt>
                <c:pt idx="7">
                  <c:v>8919.7999999999938</c:v>
                </c:pt>
                <c:pt idx="8">
                  <c:v>20105.8</c:v>
                </c:pt>
                <c:pt idx="9">
                  <c:v>9127.7999999999938</c:v>
                </c:pt>
                <c:pt idx="10">
                  <c:v>11684.599999999993</c:v>
                </c:pt>
                <c:pt idx="11">
                  <c:v>26520.6</c:v>
                </c:pt>
              </c:numCache>
            </c:numRef>
          </c:val>
        </c:ser>
        <c:ser>
          <c:idx val="2"/>
          <c:order val="2"/>
          <c:tx>
            <c:v>Interest</c:v>
          </c:tx>
          <c:spPr>
            <a:ln w="28575" cap="rnd">
              <a:solidFill>
                <a:schemeClr val="accent3"/>
              </a:solidFill>
              <a:round/>
            </a:ln>
            <a:effectLst/>
          </c:spPr>
          <c:marker>
            <c:symbol val="circle"/>
            <c:size val="5"/>
            <c:spPr>
              <a:solidFill>
                <a:schemeClr val="accent3"/>
              </a:solidFill>
              <a:ln w="9525">
                <a:solidFill>
                  <a:schemeClr val="accent3"/>
                </a:solidFill>
              </a:ln>
              <a:effectLst/>
            </c:spPr>
          </c:marker>
          <c:val>
            <c:numRef>
              <c:f>'Monthly Trend'!$F$44:$Q$44</c:f>
              <c:numCache>
                <c:formatCode>General</c:formatCode>
                <c:ptCount val="12"/>
                <c:pt idx="0">
                  <c:v>15533.8</c:v>
                </c:pt>
                <c:pt idx="1">
                  <c:v>19111.8</c:v>
                </c:pt>
                <c:pt idx="2">
                  <c:v>14947.4</c:v>
                </c:pt>
                <c:pt idx="3">
                  <c:v>19402.400000000001</c:v>
                </c:pt>
                <c:pt idx="4">
                  <c:v>30992.2</c:v>
                </c:pt>
                <c:pt idx="5">
                  <c:v>20640.2</c:v>
                </c:pt>
                <c:pt idx="6">
                  <c:v>19622.400000000001</c:v>
                </c:pt>
                <c:pt idx="7">
                  <c:v>23200</c:v>
                </c:pt>
                <c:pt idx="8">
                  <c:v>17782</c:v>
                </c:pt>
                <c:pt idx="9">
                  <c:v>29416.2</c:v>
                </c:pt>
                <c:pt idx="10">
                  <c:v>29378.6</c:v>
                </c:pt>
                <c:pt idx="11">
                  <c:v>41640</c:v>
                </c:pt>
              </c:numCache>
            </c:numRef>
          </c:val>
        </c:ser>
        <c:marker val="1"/>
        <c:axId val="115435008"/>
        <c:axId val="115436928"/>
      </c:lineChart>
      <c:catAx>
        <c:axId val="115435008"/>
        <c:scaling>
          <c:orientation val="minMax"/>
        </c:scaling>
        <c:axPos val="b"/>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436928"/>
        <c:crosses val="autoZero"/>
        <c:auto val="1"/>
        <c:lblAlgn val="ctr"/>
        <c:lblOffset val="100"/>
      </c:catAx>
      <c:valAx>
        <c:axId val="11543692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435008"/>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(Expenditure-Receipt) vs Domestic</a:t>
            </a:r>
            <a:r>
              <a:rPr lang="en-US" baseline="0"/>
              <a:t> Debt</a:t>
            </a:r>
            <a:endParaRPr lang="en-US"/>
          </a:p>
        </c:rich>
      </c:tx>
      <c:layout/>
      <c:spPr>
        <a:noFill/>
        <a:ln>
          <a:noFill/>
        </a:ln>
        <a:effectLst/>
      </c:spPr>
    </c:title>
    <c:plotArea>
      <c:layout/>
      <c:lineChart>
        <c:grouping val="standard"/>
        <c:ser>
          <c:idx val="0"/>
          <c:order val="0"/>
          <c:tx>
            <c:v>Domestic Debt</c:v>
          </c:tx>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'Monthly Trend'!$F$40:$Q$40</c:f>
              <c:numCache>
                <c:formatCode>General</c:formatCode>
                <c:ptCount val="12"/>
                <c:pt idx="0">
                  <c:v>265024.2</c:v>
                </c:pt>
                <c:pt idx="1">
                  <c:v>11386.200000000012</c:v>
                </c:pt>
                <c:pt idx="2">
                  <c:v>-54683.400000000023</c:v>
                </c:pt>
                <c:pt idx="3">
                  <c:v>69952.200000000012</c:v>
                </c:pt>
                <c:pt idx="4">
                  <c:v>-11015.799999999987</c:v>
                </c:pt>
                <c:pt idx="5">
                  <c:v>10616.39999999996</c:v>
                </c:pt>
                <c:pt idx="6">
                  <c:v>11151.799999999987</c:v>
                </c:pt>
                <c:pt idx="7">
                  <c:v>22132.200000000015</c:v>
                </c:pt>
                <c:pt idx="8">
                  <c:v>63148.400000000023</c:v>
                </c:pt>
                <c:pt idx="9">
                  <c:v>-16889.400000000023</c:v>
                </c:pt>
                <c:pt idx="10">
                  <c:v>13601.200000000012</c:v>
                </c:pt>
                <c:pt idx="11">
                  <c:v>42841.599999999991</c:v>
                </c:pt>
              </c:numCache>
            </c:numRef>
          </c:val>
        </c:ser>
        <c:ser>
          <c:idx val="1"/>
          <c:order val="1"/>
          <c:tx>
            <c:v>Expenditure-Receipts</c:v>
          </c:tx>
          <c:spPr>
            <a:ln w="28575" cap="rnd">
              <a:solidFill>
                <a:schemeClr val="accent2"/>
              </a:solidFill>
              <a:round/>
            </a:ln>
            <a:effectLst/>
          </c:spPr>
          <c:marker>
            <c:symbol val="circle"/>
            <c:size val="5"/>
            <c:spPr>
              <a:solidFill>
                <a:schemeClr val="accent2"/>
              </a:solidFill>
              <a:ln w="9525">
                <a:solidFill>
                  <a:schemeClr val="accent2"/>
                </a:solidFill>
              </a:ln>
              <a:effectLst/>
            </c:spPr>
          </c:marker>
          <c:val>
            <c:numRef>
              <c:f>'Monthly Trend'!$F$41:$Q$41</c:f>
              <c:numCache>
                <c:formatCode>General</c:formatCode>
                <c:ptCount val="12"/>
                <c:pt idx="0">
                  <c:v>68724</c:v>
                </c:pt>
                <c:pt idx="1">
                  <c:v>60209.799999999996</c:v>
                </c:pt>
                <c:pt idx="2">
                  <c:v>27153</c:v>
                </c:pt>
                <c:pt idx="3">
                  <c:v>60565.8</c:v>
                </c:pt>
                <c:pt idx="4">
                  <c:v>53232.799999999996</c:v>
                </c:pt>
                <c:pt idx="5">
                  <c:v>280.39999999999401</c:v>
                </c:pt>
                <c:pt idx="6">
                  <c:v>37879.4</c:v>
                </c:pt>
                <c:pt idx="7">
                  <c:v>45673.799999999996</c:v>
                </c:pt>
                <c:pt idx="8">
                  <c:v>2947</c:v>
                </c:pt>
                <c:pt idx="9">
                  <c:v>44377.2</c:v>
                </c:pt>
                <c:pt idx="10">
                  <c:v>50200.4</c:v>
                </c:pt>
                <c:pt idx="11">
                  <c:v>6580.4000000000215</c:v>
                </c:pt>
              </c:numCache>
            </c:numRef>
          </c:val>
        </c:ser>
        <c:marker val="1"/>
        <c:axId val="117014528"/>
        <c:axId val="117016448"/>
      </c:lineChart>
      <c:catAx>
        <c:axId val="117014528"/>
        <c:scaling>
          <c:orientation val="minMax"/>
        </c:scaling>
        <c:axPos val="b"/>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016448"/>
        <c:crosses val="autoZero"/>
        <c:auto val="1"/>
        <c:lblAlgn val="ctr"/>
        <c:lblOffset val="100"/>
      </c:catAx>
      <c:valAx>
        <c:axId val="11701644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7014528"/>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FC7E57-EC2D-4956-B03A-E39199DAA989}" type="doc">
      <dgm:prSet loTypeId="urn:microsoft.com/office/officeart/2005/8/layout/bList2#1" loCatId="list" qsTypeId="urn:microsoft.com/office/officeart/2005/8/quickstyle/simple1" qsCatId="simple" csTypeId="urn:microsoft.com/office/officeart/2005/8/colors/colorful4" csCatId="colorful" phldr="1"/>
      <dgm:spPr/>
      <dgm:t>
        <a:bodyPr/>
        <a:lstStyle/>
        <a:p>
          <a:endParaRPr lang="en-US"/>
        </a:p>
      </dgm:t>
    </dgm:pt>
    <dgm:pt modelId="{3D2BCB48-9CD3-41BD-A7A7-26B7D02A142F}">
      <dgm:prSet phldrT="[Text]"/>
      <dgm:spPr>
        <a:xfrm>
          <a:off x="6894" y="2850276"/>
          <a:ext cx="2977606" cy="955769"/>
        </a:xfrm>
        <a:prstGeom prst="rect">
          <a:avLst/>
        </a:prstGeom>
        <a:solidFill>
          <a:srgbClr val="FFC000">
            <a:hueOff val="0"/>
            <a:satOff val="0"/>
            <a:lumOff val="0"/>
            <a:alphaOff val="0"/>
          </a:srgbClr>
        </a:solidFill>
        <a:ln w="12700" cap="flat" cmpd="sng" algn="ctr">
          <a:solidFill>
            <a:srgbClr val="FFC000">
              <a:hueOff val="0"/>
              <a:satOff val="0"/>
              <a:lumOff val="0"/>
              <a:alphaOff val="0"/>
            </a:srgbClr>
          </a:solidFill>
          <a:prstDash val="solid"/>
          <a:miter lim="800000"/>
        </a:ln>
        <a:effectLst/>
      </dgm:spPr>
      <dgm:t>
        <a:bodyPr/>
        <a:lstStyle/>
        <a:p>
          <a:pPr algn="ctr"/>
          <a:r>
            <a:rPr lang="en-US" dirty="0" smtClean="0">
              <a:solidFill>
                <a:sysClr val="window" lastClr="FFFFFF"/>
              </a:solidFill>
              <a:latin typeface="Calibri" panose="020F0502020204030204"/>
              <a:ea typeface="+mn-ea"/>
              <a:cs typeface="Arial"/>
            </a:rPr>
            <a:t>MOF- BUDGET MANAGEMENT</a:t>
          </a:r>
          <a:endParaRPr lang="en-US" dirty="0">
            <a:solidFill>
              <a:sysClr val="window" lastClr="FFFFFF"/>
            </a:solidFill>
            <a:latin typeface="Calibri" panose="020F0502020204030204"/>
            <a:ea typeface="+mn-ea"/>
            <a:cs typeface="Arial"/>
          </a:endParaRPr>
        </a:p>
      </dgm:t>
    </dgm:pt>
    <dgm:pt modelId="{66623559-E6CA-46AE-A5CE-CC472576A94B}" type="parTrans" cxnId="{4976CFCC-066B-4EFC-8C5F-B5721A5CA4ED}">
      <dgm:prSet/>
      <dgm:spPr/>
      <dgm:t>
        <a:bodyPr/>
        <a:lstStyle/>
        <a:p>
          <a:endParaRPr lang="en-US"/>
        </a:p>
      </dgm:t>
    </dgm:pt>
    <dgm:pt modelId="{32E94BD6-8EFF-4D73-8BC2-29BAF1AF52BE}" type="sibTrans" cxnId="{4976CFCC-066B-4EFC-8C5F-B5721A5CA4ED}">
      <dgm:prSet/>
      <dgm:spPr/>
      <dgm:t>
        <a:bodyPr/>
        <a:lstStyle/>
        <a:p>
          <a:endParaRPr lang="en-US"/>
        </a:p>
      </dgm:t>
    </dgm:pt>
    <dgm:pt modelId="{4EFA1C89-22F2-4D98-AC6D-E2470C3153B6}">
      <dgm:prSet phldrT="[Text]"/>
      <dgm:spPr>
        <a:xfrm>
          <a:off x="3488383" y="2850276"/>
          <a:ext cx="2977606" cy="955769"/>
        </a:xfrm>
        <a:prstGeom prst="rect">
          <a:avLst/>
        </a:prstGeom>
        <a:solidFill>
          <a:srgbClr val="FFC000">
            <a:hueOff val="5197846"/>
            <a:satOff val="-23984"/>
            <a:lumOff val="883"/>
            <a:alphaOff val="0"/>
          </a:srgbClr>
        </a:solidFill>
        <a:ln w="12700" cap="flat" cmpd="sng" algn="ctr">
          <a:solidFill>
            <a:srgbClr val="FFC000">
              <a:hueOff val="5197846"/>
              <a:satOff val="-23984"/>
              <a:lumOff val="883"/>
              <a:alphaOff val="0"/>
            </a:srgbClr>
          </a:solidFill>
          <a:prstDash val="solid"/>
          <a:miter lim="800000"/>
        </a:ln>
        <a:effectLst/>
      </dgm:spPr>
      <dgm:t>
        <a:bodyPr/>
        <a:lstStyle/>
        <a:p>
          <a:pPr algn="ctr"/>
          <a:r>
            <a:rPr lang="en-US" dirty="0" smtClean="0">
              <a:solidFill>
                <a:sysClr val="window" lastClr="FFFFFF"/>
              </a:solidFill>
              <a:latin typeface="Calibri" panose="020F0502020204030204"/>
              <a:ea typeface="+mn-ea"/>
              <a:cs typeface="Arial"/>
            </a:rPr>
            <a:t>CASH MANAGEMENT CELL &amp; CONTROLLER GENERAL OF ACCOUNTS-CASH MANAGEMENT</a:t>
          </a:r>
          <a:endParaRPr lang="en-US" dirty="0">
            <a:solidFill>
              <a:sysClr val="window" lastClr="FFFFFF"/>
            </a:solidFill>
            <a:latin typeface="Calibri" panose="020F0502020204030204"/>
            <a:ea typeface="+mn-ea"/>
            <a:cs typeface="Arial"/>
          </a:endParaRPr>
        </a:p>
      </dgm:t>
    </dgm:pt>
    <dgm:pt modelId="{F9CC83E0-2737-4335-BEED-AD9C739A760E}" type="parTrans" cxnId="{F7F518E9-ABB2-430D-AA44-C492DC81379C}">
      <dgm:prSet/>
      <dgm:spPr/>
      <dgm:t>
        <a:bodyPr/>
        <a:lstStyle/>
        <a:p>
          <a:endParaRPr lang="en-US"/>
        </a:p>
      </dgm:t>
    </dgm:pt>
    <dgm:pt modelId="{DB53B8B6-C475-456C-86CD-EC3D72595160}" type="sibTrans" cxnId="{F7F518E9-ABB2-430D-AA44-C492DC81379C}">
      <dgm:prSet/>
      <dgm:spPr/>
      <dgm:t>
        <a:bodyPr/>
        <a:lstStyle/>
        <a:p>
          <a:endParaRPr lang="en-US"/>
        </a:p>
      </dgm:t>
    </dgm:pt>
    <dgm:pt modelId="{380144BF-FCB8-45DF-B9DD-819DB1BE12D1}">
      <dgm:prSet phldrT="[Text]"/>
      <dgm:spPr>
        <a:xfrm>
          <a:off x="6969872" y="2850276"/>
          <a:ext cx="2977606" cy="955769"/>
        </a:xfrm>
        <a:prstGeom prst="rect">
          <a:avLst/>
        </a:prstGeom>
        <a:solidFill>
          <a:srgbClr val="FFC000">
            <a:hueOff val="10395692"/>
            <a:satOff val="-47968"/>
            <a:lumOff val="1765"/>
            <a:alphaOff val="0"/>
          </a:srgbClr>
        </a:solidFill>
        <a:ln w="12700" cap="flat" cmpd="sng" algn="ctr">
          <a:solidFill>
            <a:srgbClr val="FFC000">
              <a:hueOff val="10395692"/>
              <a:satOff val="-47968"/>
              <a:lumOff val="1765"/>
              <a:alphaOff val="0"/>
            </a:srgbClr>
          </a:solidFill>
          <a:prstDash val="solid"/>
          <a:miter lim="800000"/>
        </a:ln>
        <a:effectLst/>
      </dgm:spPr>
      <dgm:t>
        <a:bodyPr/>
        <a:lstStyle/>
        <a:p>
          <a:pPr algn="ctr"/>
          <a:r>
            <a:rPr lang="en-US" dirty="0" smtClean="0">
              <a:solidFill>
                <a:sysClr val="window" lastClr="FFFFFF"/>
              </a:solidFill>
              <a:latin typeface="Calibri" panose="020F0502020204030204"/>
              <a:ea typeface="+mn-ea"/>
              <a:cs typeface="Arial"/>
            </a:rPr>
            <a:t>MINISTRIES- CASH PLANNING</a:t>
          </a:r>
          <a:endParaRPr lang="en-US" dirty="0">
            <a:solidFill>
              <a:sysClr val="window" lastClr="FFFFFF"/>
            </a:solidFill>
            <a:latin typeface="Calibri" panose="020F0502020204030204"/>
            <a:ea typeface="+mn-ea"/>
            <a:cs typeface="Arial"/>
          </a:endParaRPr>
        </a:p>
      </dgm:t>
    </dgm:pt>
    <dgm:pt modelId="{75E9C488-B39D-4FC3-904D-31B23B019535}" type="parTrans" cxnId="{5D2A9059-4298-41F6-985C-74292B7922A1}">
      <dgm:prSet/>
      <dgm:spPr/>
      <dgm:t>
        <a:bodyPr/>
        <a:lstStyle/>
        <a:p>
          <a:endParaRPr lang="en-US"/>
        </a:p>
      </dgm:t>
    </dgm:pt>
    <dgm:pt modelId="{5F858E6F-FA84-4112-9C2F-354DA180E181}" type="sibTrans" cxnId="{5D2A9059-4298-41F6-985C-74292B7922A1}">
      <dgm:prSet/>
      <dgm:spPr/>
      <dgm:t>
        <a:bodyPr/>
        <a:lstStyle/>
        <a:p>
          <a:endParaRPr lang="en-US"/>
        </a:p>
      </dgm:t>
    </dgm:pt>
    <dgm:pt modelId="{301D8235-5C59-47BE-9A49-1BC2143572A1}">
      <dgm:prSet/>
      <dgm:spPr>
        <a:xfrm>
          <a:off x="6894" y="627556"/>
          <a:ext cx="2977606" cy="2222720"/>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FFC000">
              <a:hueOff val="0"/>
              <a:satOff val="0"/>
              <a:lumOff val="0"/>
              <a:alphaOff val="0"/>
            </a:srgbClr>
          </a:solidFill>
          <a:prstDash val="solid"/>
          <a:miter lim="800000"/>
        </a:ln>
        <a:effectLst/>
      </dgm:spPr>
      <dgm:t>
        <a:bodyPr/>
        <a:lstStyle/>
        <a:p>
          <a:r>
            <a:rPr lang="en-IN" dirty="0" smtClean="0">
              <a:solidFill>
                <a:srgbClr val="C00000"/>
              </a:solidFill>
              <a:latin typeface="Calibri" panose="020F0502020204030204"/>
              <a:ea typeface="+mn-ea"/>
              <a:cs typeface="+mn-cs"/>
            </a:rPr>
            <a:t>TOP DOWN PROCESS BY MOF INVOLVES CASH FORECASTING TO GUIDE QUARTERLY EXPENDITURE ALLOCATIONS(QEAs).</a:t>
          </a:r>
          <a:endParaRPr lang="en-US" dirty="0">
            <a:solidFill>
              <a:srgbClr val="C00000"/>
            </a:solidFill>
            <a:latin typeface="Calibri" panose="020F0502020204030204"/>
            <a:ea typeface="+mn-ea"/>
            <a:cs typeface="Arial"/>
          </a:endParaRPr>
        </a:p>
      </dgm:t>
    </dgm:pt>
    <dgm:pt modelId="{F2B0DD0A-3797-49BD-A7C1-F63B0D233B2C}" type="parTrans" cxnId="{63D1AEB8-F2E3-40DA-BA21-01FABE5D952D}">
      <dgm:prSet/>
      <dgm:spPr/>
      <dgm:t>
        <a:bodyPr/>
        <a:lstStyle/>
        <a:p>
          <a:endParaRPr lang="en-US"/>
        </a:p>
      </dgm:t>
    </dgm:pt>
    <dgm:pt modelId="{1A955EBE-07B3-4644-A545-F3D67B742CFD}" type="sibTrans" cxnId="{63D1AEB8-F2E3-40DA-BA21-01FABE5D952D}">
      <dgm:prSet/>
      <dgm:spPr/>
      <dgm:t>
        <a:bodyPr/>
        <a:lstStyle/>
        <a:p>
          <a:endParaRPr lang="en-US"/>
        </a:p>
      </dgm:t>
    </dgm:pt>
    <dgm:pt modelId="{5069FEF8-739F-4B08-AA3C-3CC1256B522C}">
      <dgm:prSet/>
      <dgm:spPr>
        <a:xfrm>
          <a:off x="6969872" y="627556"/>
          <a:ext cx="2977606" cy="2222720"/>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FFC000">
              <a:hueOff val="10395692"/>
              <a:satOff val="-47968"/>
              <a:lumOff val="1765"/>
              <a:alphaOff val="0"/>
            </a:srgbClr>
          </a:solidFill>
          <a:prstDash val="solid"/>
          <a:miter lim="800000"/>
        </a:ln>
        <a:effectLst/>
      </dgm:spPr>
      <dgm:t>
        <a:bodyPr/>
        <a:lstStyle/>
        <a:p>
          <a:r>
            <a:rPr lang="en-IN" dirty="0" smtClean="0">
              <a:solidFill>
                <a:srgbClr val="C00000"/>
              </a:solidFill>
              <a:latin typeface="Calibri" panose="020F0502020204030204"/>
              <a:ea typeface="+mn-ea"/>
              <a:cs typeface="Arial"/>
            </a:rPr>
            <a:t>BOTTOM UP PROCESS BY GOVT. UNITS TO DETERMINE AND UPDATE CASH NEEDS</a:t>
          </a:r>
          <a:endParaRPr lang="en-US" dirty="0">
            <a:solidFill>
              <a:srgbClr val="C00000"/>
            </a:solidFill>
            <a:latin typeface="Calibri" panose="020F0502020204030204"/>
            <a:ea typeface="+mn-ea"/>
            <a:cs typeface="Arial"/>
          </a:endParaRPr>
        </a:p>
      </dgm:t>
    </dgm:pt>
    <dgm:pt modelId="{4E701AC7-11F3-4C56-8364-33FAD5E12A4B}" type="parTrans" cxnId="{4A07AF91-B4AE-4FEF-A5DC-425609F35239}">
      <dgm:prSet/>
      <dgm:spPr/>
      <dgm:t>
        <a:bodyPr/>
        <a:lstStyle/>
        <a:p>
          <a:endParaRPr lang="en-US"/>
        </a:p>
      </dgm:t>
    </dgm:pt>
    <dgm:pt modelId="{865F529F-6378-4210-BD00-E358F6B22D2C}" type="sibTrans" cxnId="{4A07AF91-B4AE-4FEF-A5DC-425609F35239}">
      <dgm:prSet/>
      <dgm:spPr/>
      <dgm:t>
        <a:bodyPr/>
        <a:lstStyle/>
        <a:p>
          <a:endParaRPr lang="en-US"/>
        </a:p>
      </dgm:t>
    </dgm:pt>
    <dgm:pt modelId="{E7CC3C26-FBE7-4768-944A-C7FB7DBF1E62}">
      <dgm:prSet/>
      <dgm:spPr>
        <a:xfrm>
          <a:off x="3488383" y="627556"/>
          <a:ext cx="2977606" cy="2222720"/>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FFC000">
              <a:hueOff val="5197846"/>
              <a:satOff val="-23984"/>
              <a:lumOff val="883"/>
              <a:alphaOff val="0"/>
            </a:srgbClr>
          </a:solidFill>
          <a:prstDash val="solid"/>
          <a:miter lim="800000"/>
        </a:ln>
        <a:effectLst/>
      </dgm:spPr>
      <dgm:t>
        <a:bodyPr/>
        <a:lstStyle/>
        <a:p>
          <a:r>
            <a:rPr lang="en-US" dirty="0">
              <a:solidFill>
                <a:srgbClr val="C00000"/>
              </a:solidFill>
              <a:latin typeface="Calibri" panose="020F0502020204030204"/>
              <a:ea typeface="+mn-ea"/>
              <a:cs typeface="Arial"/>
            </a:rPr>
            <a:t>IN YEAR FINANCING OF BUDGET </a:t>
          </a:r>
          <a:r>
            <a:rPr lang="en-US" dirty="0" smtClean="0">
              <a:solidFill>
                <a:srgbClr val="C00000"/>
              </a:solidFill>
              <a:latin typeface="Calibri" panose="020F0502020204030204"/>
              <a:ea typeface="+mn-ea"/>
              <a:cs typeface="Arial"/>
            </a:rPr>
            <a:t>EXECUTION INVOLVING REVENUE CONCENTRATION AND CASH RELEASES</a:t>
          </a:r>
          <a:endParaRPr lang="en-US" dirty="0">
            <a:solidFill>
              <a:srgbClr val="C00000"/>
            </a:solidFill>
            <a:latin typeface="Calibri" panose="020F0502020204030204"/>
            <a:ea typeface="+mn-ea"/>
            <a:cs typeface="Arial"/>
          </a:endParaRPr>
        </a:p>
      </dgm:t>
    </dgm:pt>
    <dgm:pt modelId="{67851F5B-E130-4EA2-845A-718850C78E0D}" type="parTrans" cxnId="{F3E86979-B21F-486B-AEF9-F60045999789}">
      <dgm:prSet/>
      <dgm:spPr/>
      <dgm:t>
        <a:bodyPr/>
        <a:lstStyle/>
        <a:p>
          <a:endParaRPr lang="en-US"/>
        </a:p>
      </dgm:t>
    </dgm:pt>
    <dgm:pt modelId="{7D2B2071-E4F1-4904-A6F0-4AF363C03521}" type="sibTrans" cxnId="{F3E86979-B21F-486B-AEF9-F60045999789}">
      <dgm:prSet/>
      <dgm:spPr/>
      <dgm:t>
        <a:bodyPr/>
        <a:lstStyle/>
        <a:p>
          <a:endParaRPr lang="en-US"/>
        </a:p>
      </dgm:t>
    </dgm:pt>
    <dgm:pt modelId="{F26AB513-B163-4833-B0B2-FBAD5734CF3C}" type="pres">
      <dgm:prSet presAssocID="{DAFC7E57-EC2D-4956-B03A-E39199DAA989}" presName="diagram" presStyleCnt="0">
        <dgm:presLayoutVars>
          <dgm:dir/>
          <dgm:animLvl val="lvl"/>
          <dgm:resizeHandles val="exact"/>
        </dgm:presLayoutVars>
      </dgm:prSet>
      <dgm:spPr/>
      <dgm:t>
        <a:bodyPr/>
        <a:lstStyle/>
        <a:p>
          <a:endParaRPr lang="en-US"/>
        </a:p>
      </dgm:t>
    </dgm:pt>
    <dgm:pt modelId="{6E170CF3-D5ED-43E3-81A3-2499831E74BF}" type="pres">
      <dgm:prSet presAssocID="{3D2BCB48-9CD3-41BD-A7A7-26B7D02A142F}" presName="compNode" presStyleCnt="0"/>
      <dgm:spPr/>
    </dgm:pt>
    <dgm:pt modelId="{8448D817-FF07-4515-A2BF-4803DA215868}" type="pres">
      <dgm:prSet presAssocID="{3D2BCB48-9CD3-41BD-A7A7-26B7D02A142F}" presName="childRect" presStyleLbl="bgAcc1" presStyleIdx="0" presStyleCnt="3">
        <dgm:presLayoutVars>
          <dgm:bulletEnabled val="1"/>
        </dgm:presLayoutVars>
      </dgm:prSet>
      <dgm:spPr>
        <a:prstGeom prst="round2SameRect">
          <a:avLst>
            <a:gd name="adj1" fmla="val 8000"/>
            <a:gd name="adj2" fmla="val 0"/>
          </a:avLst>
        </a:prstGeom>
      </dgm:spPr>
      <dgm:t>
        <a:bodyPr/>
        <a:lstStyle/>
        <a:p>
          <a:endParaRPr lang="en-US"/>
        </a:p>
      </dgm:t>
    </dgm:pt>
    <dgm:pt modelId="{F98C421B-87DE-4D41-AC64-6299893B5BFE}" type="pres">
      <dgm:prSet presAssocID="{3D2BCB48-9CD3-41BD-A7A7-26B7D02A142F}" presName="parentText" presStyleLbl="node1" presStyleIdx="0" presStyleCnt="0">
        <dgm:presLayoutVars>
          <dgm:chMax val="0"/>
          <dgm:bulletEnabled val="1"/>
        </dgm:presLayoutVars>
      </dgm:prSet>
      <dgm:spPr>
        <a:prstGeom prst="rect">
          <a:avLst/>
        </a:prstGeom>
      </dgm:spPr>
      <dgm:t>
        <a:bodyPr/>
        <a:lstStyle/>
        <a:p>
          <a:endParaRPr lang="en-US"/>
        </a:p>
      </dgm:t>
    </dgm:pt>
    <dgm:pt modelId="{0565E437-A308-41F9-B0A3-E950B77AEC2D}" type="pres">
      <dgm:prSet presAssocID="{3D2BCB48-9CD3-41BD-A7A7-26B7D02A142F}" presName="parentRect" presStyleLbl="alignNode1" presStyleIdx="0" presStyleCnt="3"/>
      <dgm:spPr/>
      <dgm:t>
        <a:bodyPr/>
        <a:lstStyle/>
        <a:p>
          <a:endParaRPr lang="en-US"/>
        </a:p>
      </dgm:t>
    </dgm:pt>
    <dgm:pt modelId="{CFE18F53-19B3-49FD-8875-A672FBB2A77E}" type="pres">
      <dgm:prSet presAssocID="{3D2BCB48-9CD3-41BD-A7A7-26B7D02A142F}" presName="adorn" presStyleLbl="fgAccFollowNode1" presStyleIdx="0" presStyleCnt="3"/>
      <dgm:spPr>
        <a:xfrm>
          <a:off x="2188031" y="3002092"/>
          <a:ext cx="1042162" cy="1042162"/>
        </a:xfrm>
        <a:prstGeom prst="ellipse">
          <a:avLst/>
        </a:prstGeom>
        <a:solidFill>
          <a:srgbClr val="FFC000">
            <a:tint val="40000"/>
            <a:alpha val="90000"/>
            <a:hueOff val="0"/>
            <a:satOff val="0"/>
            <a:lumOff val="0"/>
            <a:alphaOff val="0"/>
          </a:srgbClr>
        </a:solidFill>
        <a:ln w="12700" cap="flat" cmpd="sng" algn="ctr">
          <a:solidFill>
            <a:srgbClr val="FFC000">
              <a:tint val="40000"/>
              <a:alpha val="90000"/>
              <a:hueOff val="0"/>
              <a:satOff val="0"/>
              <a:lumOff val="0"/>
              <a:alphaOff val="0"/>
            </a:srgbClr>
          </a:solidFill>
          <a:prstDash val="solid"/>
          <a:miter lim="800000"/>
        </a:ln>
        <a:effectLst/>
      </dgm:spPr>
    </dgm:pt>
    <dgm:pt modelId="{C3A0F0B2-3108-400A-97D1-DC1F8AC4C19B}" type="pres">
      <dgm:prSet presAssocID="{32E94BD6-8EFF-4D73-8BC2-29BAF1AF52BE}" presName="sibTrans" presStyleLbl="sibTrans2D1" presStyleIdx="0" presStyleCnt="0"/>
      <dgm:spPr/>
      <dgm:t>
        <a:bodyPr/>
        <a:lstStyle/>
        <a:p>
          <a:endParaRPr lang="en-US"/>
        </a:p>
      </dgm:t>
    </dgm:pt>
    <dgm:pt modelId="{93D05499-7577-4416-ADA2-5FCA6310AFBB}" type="pres">
      <dgm:prSet presAssocID="{4EFA1C89-22F2-4D98-AC6D-E2470C3153B6}" presName="compNode" presStyleCnt="0"/>
      <dgm:spPr/>
    </dgm:pt>
    <dgm:pt modelId="{803387B0-F758-4ED8-9279-11005E8B29B7}" type="pres">
      <dgm:prSet presAssocID="{4EFA1C89-22F2-4D98-AC6D-E2470C3153B6}" presName="childRect" presStyleLbl="bgAcc1" presStyleIdx="1" presStyleCnt="3">
        <dgm:presLayoutVars>
          <dgm:bulletEnabled val="1"/>
        </dgm:presLayoutVars>
      </dgm:prSet>
      <dgm:spPr>
        <a:prstGeom prst="round2SameRect">
          <a:avLst>
            <a:gd name="adj1" fmla="val 8000"/>
            <a:gd name="adj2" fmla="val 0"/>
          </a:avLst>
        </a:prstGeom>
      </dgm:spPr>
      <dgm:t>
        <a:bodyPr/>
        <a:lstStyle/>
        <a:p>
          <a:endParaRPr lang="en-US"/>
        </a:p>
      </dgm:t>
    </dgm:pt>
    <dgm:pt modelId="{0CDB4755-31EB-4F1B-8FC7-978FBAB34852}" type="pres">
      <dgm:prSet presAssocID="{4EFA1C89-22F2-4D98-AC6D-E2470C3153B6}" presName="parentText" presStyleLbl="node1" presStyleIdx="0" presStyleCnt="0">
        <dgm:presLayoutVars>
          <dgm:chMax val="0"/>
          <dgm:bulletEnabled val="1"/>
        </dgm:presLayoutVars>
      </dgm:prSet>
      <dgm:spPr>
        <a:prstGeom prst="rect">
          <a:avLst/>
        </a:prstGeom>
      </dgm:spPr>
      <dgm:t>
        <a:bodyPr/>
        <a:lstStyle/>
        <a:p>
          <a:endParaRPr lang="en-US"/>
        </a:p>
      </dgm:t>
    </dgm:pt>
    <dgm:pt modelId="{FF6209AA-06A6-4A3C-8B80-0AC95AB13D97}" type="pres">
      <dgm:prSet presAssocID="{4EFA1C89-22F2-4D98-AC6D-E2470C3153B6}" presName="parentRect" presStyleLbl="alignNode1" presStyleIdx="1" presStyleCnt="3"/>
      <dgm:spPr/>
      <dgm:t>
        <a:bodyPr/>
        <a:lstStyle/>
        <a:p>
          <a:endParaRPr lang="en-US"/>
        </a:p>
      </dgm:t>
    </dgm:pt>
    <dgm:pt modelId="{A8D43547-F4E2-4EAF-9CBD-E8E7F9B24DD3}" type="pres">
      <dgm:prSet presAssocID="{4EFA1C89-22F2-4D98-AC6D-E2470C3153B6}" presName="adorn" presStyleLbl="fgAccFollowNode1" presStyleIdx="1" presStyleCnt="3"/>
      <dgm:spPr>
        <a:xfrm>
          <a:off x="5669521" y="3002092"/>
          <a:ext cx="1042162" cy="1042162"/>
        </a:xfrm>
        <a:prstGeom prst="ellipse">
          <a:avLst/>
        </a:prstGeom>
        <a:solidFill>
          <a:srgbClr val="FFC000">
            <a:tint val="40000"/>
            <a:alpha val="90000"/>
            <a:hueOff val="5756959"/>
            <a:satOff val="-30630"/>
            <a:lumOff val="-1745"/>
            <a:alphaOff val="0"/>
          </a:srgbClr>
        </a:solidFill>
        <a:ln w="12700" cap="flat" cmpd="sng" algn="ctr">
          <a:solidFill>
            <a:srgbClr val="FFC000">
              <a:tint val="40000"/>
              <a:alpha val="90000"/>
              <a:hueOff val="5756959"/>
              <a:satOff val="-30630"/>
              <a:lumOff val="-1745"/>
              <a:alphaOff val="0"/>
            </a:srgbClr>
          </a:solidFill>
          <a:prstDash val="solid"/>
          <a:miter lim="800000"/>
        </a:ln>
        <a:effectLst/>
      </dgm:spPr>
    </dgm:pt>
    <dgm:pt modelId="{9F73E5D7-14EE-4AB3-9467-92D9A23F72C2}" type="pres">
      <dgm:prSet presAssocID="{DB53B8B6-C475-456C-86CD-EC3D72595160}" presName="sibTrans" presStyleLbl="sibTrans2D1" presStyleIdx="0" presStyleCnt="0"/>
      <dgm:spPr/>
      <dgm:t>
        <a:bodyPr/>
        <a:lstStyle/>
        <a:p>
          <a:endParaRPr lang="en-US"/>
        </a:p>
      </dgm:t>
    </dgm:pt>
    <dgm:pt modelId="{63B46153-57F0-42CD-BB22-0004EF7DCE9C}" type="pres">
      <dgm:prSet presAssocID="{380144BF-FCB8-45DF-B9DD-819DB1BE12D1}" presName="compNode" presStyleCnt="0"/>
      <dgm:spPr/>
    </dgm:pt>
    <dgm:pt modelId="{71F85653-E070-4B33-8B98-45CE06E12913}" type="pres">
      <dgm:prSet presAssocID="{380144BF-FCB8-45DF-B9DD-819DB1BE12D1}" presName="childRect" presStyleLbl="bgAcc1" presStyleIdx="2" presStyleCnt="3">
        <dgm:presLayoutVars>
          <dgm:bulletEnabled val="1"/>
        </dgm:presLayoutVars>
      </dgm:prSet>
      <dgm:spPr>
        <a:prstGeom prst="round2SameRect">
          <a:avLst>
            <a:gd name="adj1" fmla="val 8000"/>
            <a:gd name="adj2" fmla="val 0"/>
          </a:avLst>
        </a:prstGeom>
      </dgm:spPr>
      <dgm:t>
        <a:bodyPr/>
        <a:lstStyle/>
        <a:p>
          <a:endParaRPr lang="en-US"/>
        </a:p>
      </dgm:t>
    </dgm:pt>
    <dgm:pt modelId="{A1EA9AB0-9CFB-4A47-97E2-82FCB5B2F2D5}" type="pres">
      <dgm:prSet presAssocID="{380144BF-FCB8-45DF-B9DD-819DB1BE12D1}" presName="parentText" presStyleLbl="node1" presStyleIdx="0" presStyleCnt="0">
        <dgm:presLayoutVars>
          <dgm:chMax val="0"/>
          <dgm:bulletEnabled val="1"/>
        </dgm:presLayoutVars>
      </dgm:prSet>
      <dgm:spPr>
        <a:prstGeom prst="rect">
          <a:avLst/>
        </a:prstGeom>
      </dgm:spPr>
      <dgm:t>
        <a:bodyPr/>
        <a:lstStyle/>
        <a:p>
          <a:endParaRPr lang="en-US"/>
        </a:p>
      </dgm:t>
    </dgm:pt>
    <dgm:pt modelId="{2E5F6C73-0C0B-4968-99C4-6701F57190C3}" type="pres">
      <dgm:prSet presAssocID="{380144BF-FCB8-45DF-B9DD-819DB1BE12D1}" presName="parentRect" presStyleLbl="alignNode1" presStyleIdx="2" presStyleCnt="3"/>
      <dgm:spPr/>
      <dgm:t>
        <a:bodyPr/>
        <a:lstStyle/>
        <a:p>
          <a:endParaRPr lang="en-US"/>
        </a:p>
      </dgm:t>
    </dgm:pt>
    <dgm:pt modelId="{B147B200-E084-4124-8B99-E4545846392D}" type="pres">
      <dgm:prSet presAssocID="{380144BF-FCB8-45DF-B9DD-819DB1BE12D1}" presName="adorn" presStyleLbl="fgAccFollowNode1" presStyleIdx="2" presStyleCnt="3"/>
      <dgm:spPr>
        <a:xfrm>
          <a:off x="9151010" y="3002092"/>
          <a:ext cx="1042162" cy="1042162"/>
        </a:xfrm>
        <a:prstGeom prst="ellipse">
          <a:avLst/>
        </a:prstGeom>
        <a:solidFill>
          <a:srgbClr val="FFC000">
            <a:tint val="40000"/>
            <a:alpha val="90000"/>
            <a:hueOff val="11513918"/>
            <a:satOff val="-61261"/>
            <a:lumOff val="-3490"/>
            <a:alphaOff val="0"/>
          </a:srgbClr>
        </a:solidFill>
        <a:ln w="12700" cap="flat" cmpd="sng" algn="ctr">
          <a:solidFill>
            <a:srgbClr val="FFC000">
              <a:tint val="40000"/>
              <a:alpha val="90000"/>
              <a:hueOff val="11513918"/>
              <a:satOff val="-61261"/>
              <a:lumOff val="-3490"/>
              <a:alphaOff val="0"/>
            </a:srgbClr>
          </a:solidFill>
          <a:prstDash val="solid"/>
          <a:miter lim="800000"/>
        </a:ln>
        <a:effectLst/>
      </dgm:spPr>
    </dgm:pt>
  </dgm:ptLst>
  <dgm:cxnLst>
    <dgm:cxn modelId="{5D2A9059-4298-41F6-985C-74292B7922A1}" srcId="{DAFC7E57-EC2D-4956-B03A-E39199DAA989}" destId="{380144BF-FCB8-45DF-B9DD-819DB1BE12D1}" srcOrd="2" destOrd="0" parTransId="{75E9C488-B39D-4FC3-904D-31B23B019535}" sibTransId="{5F858E6F-FA84-4112-9C2F-354DA180E181}"/>
    <dgm:cxn modelId="{80D9DB64-2467-4C1F-8D5D-6BD7A183B420}" type="presOf" srcId="{4EFA1C89-22F2-4D98-AC6D-E2470C3153B6}" destId="{0CDB4755-31EB-4F1B-8FC7-978FBAB34852}" srcOrd="0" destOrd="0" presId="urn:microsoft.com/office/officeart/2005/8/layout/bList2#1"/>
    <dgm:cxn modelId="{4C02BCC1-E593-4C72-9FDE-46ADA8834A4C}" type="presOf" srcId="{380144BF-FCB8-45DF-B9DD-819DB1BE12D1}" destId="{A1EA9AB0-9CFB-4A47-97E2-82FCB5B2F2D5}" srcOrd="0" destOrd="0" presId="urn:microsoft.com/office/officeart/2005/8/layout/bList2#1"/>
    <dgm:cxn modelId="{4A07AF91-B4AE-4FEF-A5DC-425609F35239}" srcId="{380144BF-FCB8-45DF-B9DD-819DB1BE12D1}" destId="{5069FEF8-739F-4B08-AA3C-3CC1256B522C}" srcOrd="0" destOrd="0" parTransId="{4E701AC7-11F3-4C56-8364-33FAD5E12A4B}" sibTransId="{865F529F-6378-4210-BD00-E358F6B22D2C}"/>
    <dgm:cxn modelId="{A3D7A66F-622B-466A-A619-A3D0A8DE13E3}" type="presOf" srcId="{301D8235-5C59-47BE-9A49-1BC2143572A1}" destId="{8448D817-FF07-4515-A2BF-4803DA215868}" srcOrd="0" destOrd="0" presId="urn:microsoft.com/office/officeart/2005/8/layout/bList2#1"/>
    <dgm:cxn modelId="{F3E86979-B21F-486B-AEF9-F60045999789}" srcId="{4EFA1C89-22F2-4D98-AC6D-E2470C3153B6}" destId="{E7CC3C26-FBE7-4768-944A-C7FB7DBF1E62}" srcOrd="0" destOrd="0" parTransId="{67851F5B-E130-4EA2-845A-718850C78E0D}" sibTransId="{7D2B2071-E4F1-4904-A6F0-4AF363C03521}"/>
    <dgm:cxn modelId="{A5E2B872-9BBD-492A-AA89-CF4418BA6C37}" type="presOf" srcId="{DB53B8B6-C475-456C-86CD-EC3D72595160}" destId="{9F73E5D7-14EE-4AB3-9467-92D9A23F72C2}" srcOrd="0" destOrd="0" presId="urn:microsoft.com/office/officeart/2005/8/layout/bList2#1"/>
    <dgm:cxn modelId="{63D1AEB8-F2E3-40DA-BA21-01FABE5D952D}" srcId="{3D2BCB48-9CD3-41BD-A7A7-26B7D02A142F}" destId="{301D8235-5C59-47BE-9A49-1BC2143572A1}" srcOrd="0" destOrd="0" parTransId="{F2B0DD0A-3797-49BD-A7C1-F63B0D233B2C}" sibTransId="{1A955EBE-07B3-4644-A545-F3D67B742CFD}"/>
    <dgm:cxn modelId="{06153457-E51D-4D74-97EF-86F4C2AD97BF}" type="presOf" srcId="{3D2BCB48-9CD3-41BD-A7A7-26B7D02A142F}" destId="{F98C421B-87DE-4D41-AC64-6299893B5BFE}" srcOrd="0" destOrd="0" presId="urn:microsoft.com/office/officeart/2005/8/layout/bList2#1"/>
    <dgm:cxn modelId="{F7F518E9-ABB2-430D-AA44-C492DC81379C}" srcId="{DAFC7E57-EC2D-4956-B03A-E39199DAA989}" destId="{4EFA1C89-22F2-4D98-AC6D-E2470C3153B6}" srcOrd="1" destOrd="0" parTransId="{F9CC83E0-2737-4335-BEED-AD9C739A760E}" sibTransId="{DB53B8B6-C475-456C-86CD-EC3D72595160}"/>
    <dgm:cxn modelId="{072F5168-4976-49BD-ADBB-1E0F98B88528}" type="presOf" srcId="{380144BF-FCB8-45DF-B9DD-819DB1BE12D1}" destId="{2E5F6C73-0C0B-4968-99C4-6701F57190C3}" srcOrd="1" destOrd="0" presId="urn:microsoft.com/office/officeart/2005/8/layout/bList2#1"/>
    <dgm:cxn modelId="{D0AC1F3E-2329-45C9-BD40-65D7120AA1DB}" type="presOf" srcId="{3D2BCB48-9CD3-41BD-A7A7-26B7D02A142F}" destId="{0565E437-A308-41F9-B0A3-E950B77AEC2D}" srcOrd="1" destOrd="0" presId="urn:microsoft.com/office/officeart/2005/8/layout/bList2#1"/>
    <dgm:cxn modelId="{4976CFCC-066B-4EFC-8C5F-B5721A5CA4ED}" srcId="{DAFC7E57-EC2D-4956-B03A-E39199DAA989}" destId="{3D2BCB48-9CD3-41BD-A7A7-26B7D02A142F}" srcOrd="0" destOrd="0" parTransId="{66623559-E6CA-46AE-A5CE-CC472576A94B}" sibTransId="{32E94BD6-8EFF-4D73-8BC2-29BAF1AF52BE}"/>
    <dgm:cxn modelId="{F8204861-E9CF-418A-87DC-8DF756C6CB95}" type="presOf" srcId="{5069FEF8-739F-4B08-AA3C-3CC1256B522C}" destId="{71F85653-E070-4B33-8B98-45CE06E12913}" srcOrd="0" destOrd="0" presId="urn:microsoft.com/office/officeart/2005/8/layout/bList2#1"/>
    <dgm:cxn modelId="{8D6398AD-BBC2-4EA8-ACCC-474203087E8D}" type="presOf" srcId="{4EFA1C89-22F2-4D98-AC6D-E2470C3153B6}" destId="{FF6209AA-06A6-4A3C-8B80-0AC95AB13D97}" srcOrd="1" destOrd="0" presId="urn:microsoft.com/office/officeart/2005/8/layout/bList2#1"/>
    <dgm:cxn modelId="{96175AAD-9C6F-4D8B-9EE7-A6286D36BD00}" type="presOf" srcId="{E7CC3C26-FBE7-4768-944A-C7FB7DBF1E62}" destId="{803387B0-F758-4ED8-9279-11005E8B29B7}" srcOrd="0" destOrd="0" presId="urn:microsoft.com/office/officeart/2005/8/layout/bList2#1"/>
    <dgm:cxn modelId="{C7D61DD3-3F2F-415B-B683-21E1C5779CF1}" type="presOf" srcId="{32E94BD6-8EFF-4D73-8BC2-29BAF1AF52BE}" destId="{C3A0F0B2-3108-400A-97D1-DC1F8AC4C19B}" srcOrd="0" destOrd="0" presId="urn:microsoft.com/office/officeart/2005/8/layout/bList2#1"/>
    <dgm:cxn modelId="{2E481A01-27F2-4D4E-BE69-133EBFF6E91B}" type="presOf" srcId="{DAFC7E57-EC2D-4956-B03A-E39199DAA989}" destId="{F26AB513-B163-4833-B0B2-FBAD5734CF3C}" srcOrd="0" destOrd="0" presId="urn:microsoft.com/office/officeart/2005/8/layout/bList2#1"/>
    <dgm:cxn modelId="{26A37898-BB7F-4568-9251-83DA51E960E1}" type="presParOf" srcId="{F26AB513-B163-4833-B0B2-FBAD5734CF3C}" destId="{6E170CF3-D5ED-43E3-81A3-2499831E74BF}" srcOrd="0" destOrd="0" presId="urn:microsoft.com/office/officeart/2005/8/layout/bList2#1"/>
    <dgm:cxn modelId="{3FA0439A-2DA3-4988-B3FD-D78CD60B3888}" type="presParOf" srcId="{6E170CF3-D5ED-43E3-81A3-2499831E74BF}" destId="{8448D817-FF07-4515-A2BF-4803DA215868}" srcOrd="0" destOrd="0" presId="urn:microsoft.com/office/officeart/2005/8/layout/bList2#1"/>
    <dgm:cxn modelId="{0A60D43A-0EFE-4415-A998-B94C64D7B593}" type="presParOf" srcId="{6E170CF3-D5ED-43E3-81A3-2499831E74BF}" destId="{F98C421B-87DE-4D41-AC64-6299893B5BFE}" srcOrd="1" destOrd="0" presId="urn:microsoft.com/office/officeart/2005/8/layout/bList2#1"/>
    <dgm:cxn modelId="{D1489AAD-D7A1-479D-AA5B-3FBCA11BC966}" type="presParOf" srcId="{6E170CF3-D5ED-43E3-81A3-2499831E74BF}" destId="{0565E437-A308-41F9-B0A3-E950B77AEC2D}" srcOrd="2" destOrd="0" presId="urn:microsoft.com/office/officeart/2005/8/layout/bList2#1"/>
    <dgm:cxn modelId="{FB62D8B8-A7AC-432F-8AB9-416C74118D53}" type="presParOf" srcId="{6E170CF3-D5ED-43E3-81A3-2499831E74BF}" destId="{CFE18F53-19B3-49FD-8875-A672FBB2A77E}" srcOrd="3" destOrd="0" presId="urn:microsoft.com/office/officeart/2005/8/layout/bList2#1"/>
    <dgm:cxn modelId="{F12D17B9-7B6C-41FE-B8EC-9DE64E66952A}" type="presParOf" srcId="{F26AB513-B163-4833-B0B2-FBAD5734CF3C}" destId="{C3A0F0B2-3108-400A-97D1-DC1F8AC4C19B}" srcOrd="1" destOrd="0" presId="urn:microsoft.com/office/officeart/2005/8/layout/bList2#1"/>
    <dgm:cxn modelId="{42889971-AF87-46AE-8DF3-D4E08C97F230}" type="presParOf" srcId="{F26AB513-B163-4833-B0B2-FBAD5734CF3C}" destId="{93D05499-7577-4416-ADA2-5FCA6310AFBB}" srcOrd="2" destOrd="0" presId="urn:microsoft.com/office/officeart/2005/8/layout/bList2#1"/>
    <dgm:cxn modelId="{C5903080-9242-424C-B2BE-1D34714ED9A6}" type="presParOf" srcId="{93D05499-7577-4416-ADA2-5FCA6310AFBB}" destId="{803387B0-F758-4ED8-9279-11005E8B29B7}" srcOrd="0" destOrd="0" presId="urn:microsoft.com/office/officeart/2005/8/layout/bList2#1"/>
    <dgm:cxn modelId="{9A12BE69-3183-453F-AF6B-96B2D3DC69DF}" type="presParOf" srcId="{93D05499-7577-4416-ADA2-5FCA6310AFBB}" destId="{0CDB4755-31EB-4F1B-8FC7-978FBAB34852}" srcOrd="1" destOrd="0" presId="urn:microsoft.com/office/officeart/2005/8/layout/bList2#1"/>
    <dgm:cxn modelId="{8365BF30-DADF-453A-BCC2-5495B6D26C9D}" type="presParOf" srcId="{93D05499-7577-4416-ADA2-5FCA6310AFBB}" destId="{FF6209AA-06A6-4A3C-8B80-0AC95AB13D97}" srcOrd="2" destOrd="0" presId="urn:microsoft.com/office/officeart/2005/8/layout/bList2#1"/>
    <dgm:cxn modelId="{38309178-FB97-4034-A3DD-E6EF6CABC6B5}" type="presParOf" srcId="{93D05499-7577-4416-ADA2-5FCA6310AFBB}" destId="{A8D43547-F4E2-4EAF-9CBD-E8E7F9B24DD3}" srcOrd="3" destOrd="0" presId="urn:microsoft.com/office/officeart/2005/8/layout/bList2#1"/>
    <dgm:cxn modelId="{264A8B54-5732-4B6C-9EB1-E933FDCA1B08}" type="presParOf" srcId="{F26AB513-B163-4833-B0B2-FBAD5734CF3C}" destId="{9F73E5D7-14EE-4AB3-9467-92D9A23F72C2}" srcOrd="3" destOrd="0" presId="urn:microsoft.com/office/officeart/2005/8/layout/bList2#1"/>
    <dgm:cxn modelId="{E847D237-DCFE-4B4A-9D32-637185247FB8}" type="presParOf" srcId="{F26AB513-B163-4833-B0B2-FBAD5734CF3C}" destId="{63B46153-57F0-42CD-BB22-0004EF7DCE9C}" srcOrd="4" destOrd="0" presId="urn:microsoft.com/office/officeart/2005/8/layout/bList2#1"/>
    <dgm:cxn modelId="{6E8282FE-6432-45C2-8468-A4AE0F48710D}" type="presParOf" srcId="{63B46153-57F0-42CD-BB22-0004EF7DCE9C}" destId="{71F85653-E070-4B33-8B98-45CE06E12913}" srcOrd="0" destOrd="0" presId="urn:microsoft.com/office/officeart/2005/8/layout/bList2#1"/>
    <dgm:cxn modelId="{0A4F4EF6-8FE7-428E-AEE9-80D33EC27F25}" type="presParOf" srcId="{63B46153-57F0-42CD-BB22-0004EF7DCE9C}" destId="{A1EA9AB0-9CFB-4A47-97E2-82FCB5B2F2D5}" srcOrd="1" destOrd="0" presId="urn:microsoft.com/office/officeart/2005/8/layout/bList2#1"/>
    <dgm:cxn modelId="{24F31118-9E9A-4444-AB09-E6FF218C933A}" type="presParOf" srcId="{63B46153-57F0-42CD-BB22-0004EF7DCE9C}" destId="{2E5F6C73-0C0B-4968-99C4-6701F57190C3}" srcOrd="2" destOrd="0" presId="urn:microsoft.com/office/officeart/2005/8/layout/bList2#1"/>
    <dgm:cxn modelId="{1B986D94-E5F9-44D0-A839-919D4BE08AF5}" type="presParOf" srcId="{63B46153-57F0-42CD-BB22-0004EF7DCE9C}" destId="{B147B200-E084-4124-8B99-E4545846392D}" srcOrd="3" destOrd="0" presId="urn:microsoft.com/office/officeart/2005/8/layout/bList2#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48D817-FF07-4515-A2BF-4803DA215868}">
      <dsp:nvSpPr>
        <dsp:cNvPr id="0" name=""/>
        <dsp:cNvSpPr/>
      </dsp:nvSpPr>
      <dsp:spPr>
        <a:xfrm>
          <a:off x="6894" y="627556"/>
          <a:ext cx="2977606" cy="2222720"/>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FFC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83820" rIns="27940" bIns="27940" numCol="1" spcCol="1270" anchor="t" anchorCtr="0">
          <a:noAutofit/>
        </a:bodyPr>
        <a:lstStyle/>
        <a:p>
          <a:pPr marL="228600" lvl="1" indent="-228600" algn="l" defTabSz="977900">
            <a:lnSpc>
              <a:spcPct val="90000"/>
            </a:lnSpc>
            <a:spcBef>
              <a:spcPct val="0"/>
            </a:spcBef>
            <a:spcAft>
              <a:spcPct val="15000"/>
            </a:spcAft>
            <a:buChar char="••"/>
          </a:pPr>
          <a:r>
            <a:rPr lang="en-IN" sz="2200" kern="1200" dirty="0" smtClean="0">
              <a:solidFill>
                <a:srgbClr val="C00000"/>
              </a:solidFill>
              <a:latin typeface="Calibri" panose="020F0502020204030204"/>
              <a:ea typeface="+mn-ea"/>
              <a:cs typeface="+mn-cs"/>
            </a:rPr>
            <a:t>TOP DOWN PROCESS BY MOF INVOLVES CASH FORECASTING TO GUIDE QUARTERLY EXPENDITURE ALLOCATIONS(QEAs).</a:t>
          </a:r>
          <a:endParaRPr lang="en-US" sz="2200" kern="1200" dirty="0">
            <a:solidFill>
              <a:srgbClr val="C00000"/>
            </a:solidFill>
            <a:latin typeface="Calibri" panose="020F0502020204030204"/>
            <a:ea typeface="+mn-ea"/>
            <a:cs typeface="Arial"/>
          </a:endParaRPr>
        </a:p>
      </dsp:txBody>
      <dsp:txXfrm>
        <a:off x="58975" y="679637"/>
        <a:ext cx="2873444" cy="2170639"/>
      </dsp:txXfrm>
    </dsp:sp>
    <dsp:sp modelId="{0565E437-A308-41F9-B0A3-E950B77AEC2D}">
      <dsp:nvSpPr>
        <dsp:cNvPr id="0" name=""/>
        <dsp:cNvSpPr/>
      </dsp:nvSpPr>
      <dsp:spPr>
        <a:xfrm>
          <a:off x="6894" y="2850276"/>
          <a:ext cx="2977606" cy="955769"/>
        </a:xfrm>
        <a:prstGeom prst="rect">
          <a:avLst/>
        </a:prstGeom>
        <a:solidFill>
          <a:srgbClr val="FFC000">
            <a:hueOff val="0"/>
            <a:satOff val="0"/>
            <a:lumOff val="0"/>
            <a:alphaOff val="0"/>
          </a:srgbClr>
        </a:solidFill>
        <a:ln w="12700" cap="flat" cmpd="sng" algn="ctr">
          <a:solidFill>
            <a:srgbClr val="FFC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19050" bIns="0" numCol="1" spcCol="1270" anchor="ctr" anchorCtr="0">
          <a:noAutofit/>
        </a:bodyPr>
        <a:lstStyle/>
        <a:p>
          <a:pPr lvl="0" algn="ctr" defTabSz="666750">
            <a:lnSpc>
              <a:spcPct val="90000"/>
            </a:lnSpc>
            <a:spcBef>
              <a:spcPct val="0"/>
            </a:spcBef>
            <a:spcAft>
              <a:spcPct val="35000"/>
            </a:spcAft>
          </a:pPr>
          <a:r>
            <a:rPr lang="en-US" sz="1500" kern="1200" dirty="0" smtClean="0">
              <a:solidFill>
                <a:sysClr val="window" lastClr="FFFFFF"/>
              </a:solidFill>
              <a:latin typeface="Calibri" panose="020F0502020204030204"/>
              <a:ea typeface="+mn-ea"/>
              <a:cs typeface="Arial"/>
            </a:rPr>
            <a:t>MOF- BUDGET MANAGEMENT</a:t>
          </a:r>
          <a:endParaRPr lang="en-US" sz="1500" kern="1200" dirty="0">
            <a:solidFill>
              <a:sysClr val="window" lastClr="FFFFFF"/>
            </a:solidFill>
            <a:latin typeface="Calibri" panose="020F0502020204030204"/>
            <a:ea typeface="+mn-ea"/>
            <a:cs typeface="Arial"/>
          </a:endParaRPr>
        </a:p>
      </dsp:txBody>
      <dsp:txXfrm>
        <a:off x="6894" y="2850276"/>
        <a:ext cx="2096906" cy="955769"/>
      </dsp:txXfrm>
    </dsp:sp>
    <dsp:sp modelId="{CFE18F53-19B3-49FD-8875-A672FBB2A77E}">
      <dsp:nvSpPr>
        <dsp:cNvPr id="0" name=""/>
        <dsp:cNvSpPr/>
      </dsp:nvSpPr>
      <dsp:spPr>
        <a:xfrm>
          <a:off x="2188031" y="3002092"/>
          <a:ext cx="1042162" cy="1042162"/>
        </a:xfrm>
        <a:prstGeom prst="ellipse">
          <a:avLst/>
        </a:prstGeom>
        <a:solidFill>
          <a:srgbClr val="FFC000">
            <a:tint val="40000"/>
            <a:alpha val="90000"/>
            <a:hueOff val="0"/>
            <a:satOff val="0"/>
            <a:lumOff val="0"/>
            <a:alphaOff val="0"/>
          </a:srgbClr>
        </a:solidFill>
        <a:ln w="12700" cap="flat" cmpd="sng" algn="ctr">
          <a:solidFill>
            <a:srgbClr val="FFC000">
              <a:tint val="40000"/>
              <a:alpha val="9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803387B0-F758-4ED8-9279-11005E8B29B7}">
      <dsp:nvSpPr>
        <dsp:cNvPr id="0" name=""/>
        <dsp:cNvSpPr/>
      </dsp:nvSpPr>
      <dsp:spPr>
        <a:xfrm>
          <a:off x="3488383" y="627556"/>
          <a:ext cx="2977606" cy="2222720"/>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FFC000">
              <a:hueOff val="5197846"/>
              <a:satOff val="-23984"/>
              <a:lumOff val="883"/>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83820" rIns="27940" bIns="27940" numCol="1" spcCol="1270" anchor="t" anchorCtr="0">
          <a:noAutofit/>
        </a:bodyPr>
        <a:lstStyle/>
        <a:p>
          <a:pPr marL="228600" lvl="1" indent="-228600" algn="l" defTabSz="977900">
            <a:lnSpc>
              <a:spcPct val="90000"/>
            </a:lnSpc>
            <a:spcBef>
              <a:spcPct val="0"/>
            </a:spcBef>
            <a:spcAft>
              <a:spcPct val="15000"/>
            </a:spcAft>
            <a:buChar char="••"/>
          </a:pPr>
          <a:r>
            <a:rPr lang="en-US" sz="2200" kern="1200" dirty="0">
              <a:solidFill>
                <a:srgbClr val="C00000"/>
              </a:solidFill>
              <a:latin typeface="Calibri" panose="020F0502020204030204"/>
              <a:ea typeface="+mn-ea"/>
              <a:cs typeface="Arial"/>
            </a:rPr>
            <a:t>IN YEAR FINANCING OF BUDGET </a:t>
          </a:r>
          <a:r>
            <a:rPr lang="en-US" sz="2200" kern="1200" dirty="0" smtClean="0">
              <a:solidFill>
                <a:srgbClr val="C00000"/>
              </a:solidFill>
              <a:latin typeface="Calibri" panose="020F0502020204030204"/>
              <a:ea typeface="+mn-ea"/>
              <a:cs typeface="Arial"/>
            </a:rPr>
            <a:t>EXECUTION INVOLVING REVENUE CONCENTRATION AND CASH RELEASES</a:t>
          </a:r>
          <a:endParaRPr lang="en-US" sz="2200" kern="1200" dirty="0">
            <a:solidFill>
              <a:srgbClr val="C00000"/>
            </a:solidFill>
            <a:latin typeface="Calibri" panose="020F0502020204030204"/>
            <a:ea typeface="+mn-ea"/>
            <a:cs typeface="Arial"/>
          </a:endParaRPr>
        </a:p>
      </dsp:txBody>
      <dsp:txXfrm>
        <a:off x="3540464" y="679637"/>
        <a:ext cx="2873444" cy="2170639"/>
      </dsp:txXfrm>
    </dsp:sp>
    <dsp:sp modelId="{FF6209AA-06A6-4A3C-8B80-0AC95AB13D97}">
      <dsp:nvSpPr>
        <dsp:cNvPr id="0" name=""/>
        <dsp:cNvSpPr/>
      </dsp:nvSpPr>
      <dsp:spPr>
        <a:xfrm>
          <a:off x="3488383" y="2850276"/>
          <a:ext cx="2977606" cy="955769"/>
        </a:xfrm>
        <a:prstGeom prst="rect">
          <a:avLst/>
        </a:prstGeom>
        <a:solidFill>
          <a:srgbClr val="FFC000">
            <a:hueOff val="5197846"/>
            <a:satOff val="-23984"/>
            <a:lumOff val="883"/>
            <a:alphaOff val="0"/>
          </a:srgbClr>
        </a:solidFill>
        <a:ln w="12700" cap="flat" cmpd="sng" algn="ctr">
          <a:solidFill>
            <a:srgbClr val="FFC000">
              <a:hueOff val="5197846"/>
              <a:satOff val="-23984"/>
              <a:lumOff val="883"/>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19050" bIns="0" numCol="1" spcCol="1270" anchor="ctr" anchorCtr="0">
          <a:noAutofit/>
        </a:bodyPr>
        <a:lstStyle/>
        <a:p>
          <a:pPr lvl="0" algn="ctr" defTabSz="666750">
            <a:lnSpc>
              <a:spcPct val="90000"/>
            </a:lnSpc>
            <a:spcBef>
              <a:spcPct val="0"/>
            </a:spcBef>
            <a:spcAft>
              <a:spcPct val="35000"/>
            </a:spcAft>
          </a:pPr>
          <a:r>
            <a:rPr lang="en-US" sz="1500" kern="1200" dirty="0" smtClean="0">
              <a:solidFill>
                <a:sysClr val="window" lastClr="FFFFFF"/>
              </a:solidFill>
              <a:latin typeface="Calibri" panose="020F0502020204030204"/>
              <a:ea typeface="+mn-ea"/>
              <a:cs typeface="Arial"/>
            </a:rPr>
            <a:t>CASH MANAGEMENT CELL &amp; CONTROLLER GENERAL OF ACCOUNTS-CASH MANAGEMENT</a:t>
          </a:r>
          <a:endParaRPr lang="en-US" sz="1500" kern="1200" dirty="0">
            <a:solidFill>
              <a:sysClr val="window" lastClr="FFFFFF"/>
            </a:solidFill>
            <a:latin typeface="Calibri" panose="020F0502020204030204"/>
            <a:ea typeface="+mn-ea"/>
            <a:cs typeface="Arial"/>
          </a:endParaRPr>
        </a:p>
      </dsp:txBody>
      <dsp:txXfrm>
        <a:off x="3488383" y="2850276"/>
        <a:ext cx="2096906" cy="955769"/>
      </dsp:txXfrm>
    </dsp:sp>
    <dsp:sp modelId="{A8D43547-F4E2-4EAF-9CBD-E8E7F9B24DD3}">
      <dsp:nvSpPr>
        <dsp:cNvPr id="0" name=""/>
        <dsp:cNvSpPr/>
      </dsp:nvSpPr>
      <dsp:spPr>
        <a:xfrm>
          <a:off x="5669521" y="3002092"/>
          <a:ext cx="1042162" cy="1042162"/>
        </a:xfrm>
        <a:prstGeom prst="ellipse">
          <a:avLst/>
        </a:prstGeom>
        <a:solidFill>
          <a:srgbClr val="FFC000">
            <a:tint val="40000"/>
            <a:alpha val="90000"/>
            <a:hueOff val="5756959"/>
            <a:satOff val="-30630"/>
            <a:lumOff val="-1745"/>
            <a:alphaOff val="0"/>
          </a:srgbClr>
        </a:solidFill>
        <a:ln w="12700" cap="flat" cmpd="sng" algn="ctr">
          <a:solidFill>
            <a:srgbClr val="FFC000">
              <a:tint val="40000"/>
              <a:alpha val="90000"/>
              <a:hueOff val="5756959"/>
              <a:satOff val="-30630"/>
              <a:lumOff val="-1745"/>
              <a:alphaOff val="0"/>
            </a:srgbClr>
          </a:solidFill>
          <a:prstDash val="solid"/>
          <a:miter lim="800000"/>
        </a:ln>
        <a:effectLst/>
      </dsp:spPr>
      <dsp:style>
        <a:lnRef idx="2">
          <a:scrgbClr r="0" g="0" b="0"/>
        </a:lnRef>
        <a:fillRef idx="1">
          <a:scrgbClr r="0" g="0" b="0"/>
        </a:fillRef>
        <a:effectRef idx="0">
          <a:scrgbClr r="0" g="0" b="0"/>
        </a:effectRef>
        <a:fontRef idx="minor"/>
      </dsp:style>
    </dsp:sp>
    <dsp:sp modelId="{71F85653-E070-4B33-8B98-45CE06E12913}">
      <dsp:nvSpPr>
        <dsp:cNvPr id="0" name=""/>
        <dsp:cNvSpPr/>
      </dsp:nvSpPr>
      <dsp:spPr>
        <a:xfrm>
          <a:off x="6969872" y="627556"/>
          <a:ext cx="2977606" cy="2222720"/>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FFC000">
              <a:hueOff val="10395692"/>
              <a:satOff val="-47968"/>
              <a:lumOff val="1765"/>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83820" rIns="27940" bIns="27940" numCol="1" spcCol="1270" anchor="t" anchorCtr="0">
          <a:noAutofit/>
        </a:bodyPr>
        <a:lstStyle/>
        <a:p>
          <a:pPr marL="228600" lvl="1" indent="-228600" algn="l" defTabSz="977900">
            <a:lnSpc>
              <a:spcPct val="90000"/>
            </a:lnSpc>
            <a:spcBef>
              <a:spcPct val="0"/>
            </a:spcBef>
            <a:spcAft>
              <a:spcPct val="15000"/>
            </a:spcAft>
            <a:buChar char="••"/>
          </a:pPr>
          <a:r>
            <a:rPr lang="en-IN" sz="2200" kern="1200" dirty="0" smtClean="0">
              <a:solidFill>
                <a:srgbClr val="C00000"/>
              </a:solidFill>
              <a:latin typeface="Calibri" panose="020F0502020204030204"/>
              <a:ea typeface="+mn-ea"/>
              <a:cs typeface="Arial"/>
            </a:rPr>
            <a:t>BOTTOM UP PROCESS BY GOVT. UNITS TO DETERMINE AND UPDATE CASH NEEDS</a:t>
          </a:r>
          <a:endParaRPr lang="en-US" sz="2200" kern="1200" dirty="0">
            <a:solidFill>
              <a:srgbClr val="C00000"/>
            </a:solidFill>
            <a:latin typeface="Calibri" panose="020F0502020204030204"/>
            <a:ea typeface="+mn-ea"/>
            <a:cs typeface="Arial"/>
          </a:endParaRPr>
        </a:p>
      </dsp:txBody>
      <dsp:txXfrm>
        <a:off x="7021953" y="679637"/>
        <a:ext cx="2873444" cy="2170639"/>
      </dsp:txXfrm>
    </dsp:sp>
    <dsp:sp modelId="{2E5F6C73-0C0B-4968-99C4-6701F57190C3}">
      <dsp:nvSpPr>
        <dsp:cNvPr id="0" name=""/>
        <dsp:cNvSpPr/>
      </dsp:nvSpPr>
      <dsp:spPr>
        <a:xfrm>
          <a:off x="6969872" y="2850276"/>
          <a:ext cx="2977606" cy="955769"/>
        </a:xfrm>
        <a:prstGeom prst="rect">
          <a:avLst/>
        </a:prstGeom>
        <a:solidFill>
          <a:srgbClr val="FFC000">
            <a:hueOff val="10395692"/>
            <a:satOff val="-47968"/>
            <a:lumOff val="1765"/>
            <a:alphaOff val="0"/>
          </a:srgbClr>
        </a:solidFill>
        <a:ln w="12700" cap="flat" cmpd="sng" algn="ctr">
          <a:solidFill>
            <a:srgbClr val="FFC000">
              <a:hueOff val="10395692"/>
              <a:satOff val="-47968"/>
              <a:lumOff val="1765"/>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19050" bIns="0" numCol="1" spcCol="1270" anchor="ctr" anchorCtr="0">
          <a:noAutofit/>
        </a:bodyPr>
        <a:lstStyle/>
        <a:p>
          <a:pPr lvl="0" algn="ctr" defTabSz="666750">
            <a:lnSpc>
              <a:spcPct val="90000"/>
            </a:lnSpc>
            <a:spcBef>
              <a:spcPct val="0"/>
            </a:spcBef>
            <a:spcAft>
              <a:spcPct val="35000"/>
            </a:spcAft>
          </a:pPr>
          <a:r>
            <a:rPr lang="en-US" sz="1500" kern="1200" dirty="0" smtClean="0">
              <a:solidFill>
                <a:sysClr val="window" lastClr="FFFFFF"/>
              </a:solidFill>
              <a:latin typeface="Calibri" panose="020F0502020204030204"/>
              <a:ea typeface="+mn-ea"/>
              <a:cs typeface="Arial"/>
            </a:rPr>
            <a:t>MINISTRIES- CASH PLANNING</a:t>
          </a:r>
          <a:endParaRPr lang="en-US" sz="1500" kern="1200" dirty="0">
            <a:solidFill>
              <a:sysClr val="window" lastClr="FFFFFF"/>
            </a:solidFill>
            <a:latin typeface="Calibri" panose="020F0502020204030204"/>
            <a:ea typeface="+mn-ea"/>
            <a:cs typeface="Arial"/>
          </a:endParaRPr>
        </a:p>
      </dsp:txBody>
      <dsp:txXfrm>
        <a:off x="6969872" y="2850276"/>
        <a:ext cx="2096906" cy="955769"/>
      </dsp:txXfrm>
    </dsp:sp>
    <dsp:sp modelId="{B147B200-E084-4124-8B99-E4545846392D}">
      <dsp:nvSpPr>
        <dsp:cNvPr id="0" name=""/>
        <dsp:cNvSpPr/>
      </dsp:nvSpPr>
      <dsp:spPr>
        <a:xfrm>
          <a:off x="9151010" y="3002092"/>
          <a:ext cx="1042162" cy="1042162"/>
        </a:xfrm>
        <a:prstGeom prst="ellipse">
          <a:avLst/>
        </a:prstGeom>
        <a:solidFill>
          <a:srgbClr val="FFC000">
            <a:tint val="40000"/>
            <a:alpha val="90000"/>
            <a:hueOff val="11513918"/>
            <a:satOff val="-61261"/>
            <a:lumOff val="-3490"/>
            <a:alphaOff val="0"/>
          </a:srgbClr>
        </a:solidFill>
        <a:ln w="12700" cap="flat" cmpd="sng" algn="ctr">
          <a:solidFill>
            <a:srgbClr val="FFC000">
              <a:tint val="40000"/>
              <a:alpha val="90000"/>
              <a:hueOff val="11513918"/>
              <a:satOff val="-61261"/>
              <a:lumOff val="-3490"/>
              <a:alphaOff val="0"/>
            </a:srgb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bList2#1">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5CD7B2-01AD-40BD-8BB1-3F032F443612}" type="datetimeFigureOut">
              <a:rPr lang="en-US" smtClean="0"/>
              <a:pPr/>
              <a:t>11/17/2014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1BFA06-BC70-4AC0-A50B-9DFA2B189610}" type="slidenum">
              <a:rPr lang="en-US" smtClean="0"/>
              <a:pPr/>
              <a:t>‹#›</a:t>
            </a:fld>
            <a:endParaRPr lang="en-US"/>
          </a:p>
        </p:txBody>
      </p:sp>
    </p:spTree>
    <p:extLst>
      <p:ext uri="{BB962C8B-B14F-4D97-AF65-F5344CB8AC3E}">
        <p14:creationId xmlns:p14="http://schemas.microsoft.com/office/powerpoint/2010/main" xmlns="" val="14481693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B1088D-4EE6-42BE-8E1F-67651EA94697}"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846B9-5FC3-4683-A993-4B05A973AD31}" type="slidenum">
              <a:rPr lang="en-US" smtClean="0"/>
              <a:pPr/>
              <a:t>‹#›</a:t>
            </a:fld>
            <a:endParaRPr lang="en-US"/>
          </a:p>
        </p:txBody>
      </p:sp>
    </p:spTree>
    <p:extLst>
      <p:ext uri="{BB962C8B-B14F-4D97-AF65-F5344CB8AC3E}">
        <p14:creationId xmlns:p14="http://schemas.microsoft.com/office/powerpoint/2010/main" xmlns="" val="27902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1088D-4EE6-42BE-8E1F-67651EA94697}"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846B9-5FC3-4683-A993-4B05A973AD31}" type="slidenum">
              <a:rPr lang="en-US" smtClean="0"/>
              <a:pPr/>
              <a:t>‹#›</a:t>
            </a:fld>
            <a:endParaRPr lang="en-US"/>
          </a:p>
        </p:txBody>
      </p:sp>
    </p:spTree>
    <p:extLst>
      <p:ext uri="{BB962C8B-B14F-4D97-AF65-F5344CB8AC3E}">
        <p14:creationId xmlns:p14="http://schemas.microsoft.com/office/powerpoint/2010/main" xmlns="" val="182686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1088D-4EE6-42BE-8E1F-67651EA94697}"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846B9-5FC3-4683-A993-4B05A973AD31}" type="slidenum">
              <a:rPr lang="en-US" smtClean="0"/>
              <a:pPr/>
              <a:t>‹#›</a:t>
            </a:fld>
            <a:endParaRPr lang="en-US"/>
          </a:p>
        </p:txBody>
      </p:sp>
    </p:spTree>
    <p:extLst>
      <p:ext uri="{BB962C8B-B14F-4D97-AF65-F5344CB8AC3E}">
        <p14:creationId xmlns:p14="http://schemas.microsoft.com/office/powerpoint/2010/main" xmlns="" val="3582668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B1088D-4EE6-42BE-8E1F-67651EA94697}"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846B9-5FC3-4683-A993-4B05A973AD31}" type="slidenum">
              <a:rPr lang="en-US" smtClean="0"/>
              <a:pPr/>
              <a:t>‹#›</a:t>
            </a:fld>
            <a:endParaRPr lang="en-US"/>
          </a:p>
        </p:txBody>
      </p:sp>
    </p:spTree>
    <p:extLst>
      <p:ext uri="{BB962C8B-B14F-4D97-AF65-F5344CB8AC3E}">
        <p14:creationId xmlns:p14="http://schemas.microsoft.com/office/powerpoint/2010/main" xmlns="" val="3539620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B1088D-4EE6-42BE-8E1F-67651EA94697}" type="datetimeFigureOut">
              <a:rPr lang="en-US" smtClean="0"/>
              <a:pPr/>
              <a:t>11/17/2014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846B9-5FC3-4683-A993-4B05A973AD31}" type="slidenum">
              <a:rPr lang="en-US" smtClean="0"/>
              <a:pPr/>
              <a:t>‹#›</a:t>
            </a:fld>
            <a:endParaRPr lang="en-US"/>
          </a:p>
        </p:txBody>
      </p:sp>
    </p:spTree>
    <p:extLst>
      <p:ext uri="{BB962C8B-B14F-4D97-AF65-F5344CB8AC3E}">
        <p14:creationId xmlns:p14="http://schemas.microsoft.com/office/powerpoint/2010/main" xmlns="" val="372184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B1088D-4EE6-42BE-8E1F-67651EA94697}" type="datetimeFigureOut">
              <a:rPr lang="en-US" smtClean="0"/>
              <a:pPr/>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846B9-5FC3-4683-A993-4B05A973AD31}" type="slidenum">
              <a:rPr lang="en-US" smtClean="0"/>
              <a:pPr/>
              <a:t>‹#›</a:t>
            </a:fld>
            <a:endParaRPr lang="en-US"/>
          </a:p>
        </p:txBody>
      </p:sp>
    </p:spTree>
    <p:extLst>
      <p:ext uri="{BB962C8B-B14F-4D97-AF65-F5344CB8AC3E}">
        <p14:creationId xmlns:p14="http://schemas.microsoft.com/office/powerpoint/2010/main" xmlns="" val="4172818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B1088D-4EE6-42BE-8E1F-67651EA94697}" type="datetimeFigureOut">
              <a:rPr lang="en-US" smtClean="0"/>
              <a:pPr/>
              <a:t>11/17/2014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7846B9-5FC3-4683-A993-4B05A973AD31}" type="slidenum">
              <a:rPr lang="en-US" smtClean="0"/>
              <a:pPr/>
              <a:t>‹#›</a:t>
            </a:fld>
            <a:endParaRPr lang="en-US"/>
          </a:p>
        </p:txBody>
      </p:sp>
    </p:spTree>
    <p:extLst>
      <p:ext uri="{BB962C8B-B14F-4D97-AF65-F5344CB8AC3E}">
        <p14:creationId xmlns:p14="http://schemas.microsoft.com/office/powerpoint/2010/main" xmlns="" val="3749865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B1088D-4EE6-42BE-8E1F-67651EA94697}" type="datetimeFigureOut">
              <a:rPr lang="en-US" smtClean="0"/>
              <a:pPr/>
              <a:t>11/17/2014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7846B9-5FC3-4683-A993-4B05A973AD31}" type="slidenum">
              <a:rPr lang="en-US" smtClean="0"/>
              <a:pPr/>
              <a:t>‹#›</a:t>
            </a:fld>
            <a:endParaRPr lang="en-US"/>
          </a:p>
        </p:txBody>
      </p:sp>
    </p:spTree>
    <p:extLst>
      <p:ext uri="{BB962C8B-B14F-4D97-AF65-F5344CB8AC3E}">
        <p14:creationId xmlns:p14="http://schemas.microsoft.com/office/powerpoint/2010/main" xmlns="" val="88908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B1088D-4EE6-42BE-8E1F-67651EA94697}" type="datetimeFigureOut">
              <a:rPr lang="en-US" smtClean="0"/>
              <a:pPr/>
              <a:t>11/17/2014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7846B9-5FC3-4683-A993-4B05A973AD31}" type="slidenum">
              <a:rPr lang="en-US" smtClean="0"/>
              <a:pPr/>
              <a:t>‹#›</a:t>
            </a:fld>
            <a:endParaRPr lang="en-US"/>
          </a:p>
        </p:txBody>
      </p:sp>
    </p:spTree>
    <p:extLst>
      <p:ext uri="{BB962C8B-B14F-4D97-AF65-F5344CB8AC3E}">
        <p14:creationId xmlns:p14="http://schemas.microsoft.com/office/powerpoint/2010/main" xmlns="" val="3979065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B1088D-4EE6-42BE-8E1F-67651EA94697}" type="datetimeFigureOut">
              <a:rPr lang="en-US" smtClean="0"/>
              <a:pPr/>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846B9-5FC3-4683-A993-4B05A973AD31}" type="slidenum">
              <a:rPr lang="en-US" smtClean="0"/>
              <a:pPr/>
              <a:t>‹#›</a:t>
            </a:fld>
            <a:endParaRPr lang="en-US"/>
          </a:p>
        </p:txBody>
      </p:sp>
    </p:spTree>
    <p:extLst>
      <p:ext uri="{BB962C8B-B14F-4D97-AF65-F5344CB8AC3E}">
        <p14:creationId xmlns:p14="http://schemas.microsoft.com/office/powerpoint/2010/main" xmlns="" val="252261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B1088D-4EE6-42BE-8E1F-67651EA94697}" type="datetimeFigureOut">
              <a:rPr lang="en-US" smtClean="0"/>
              <a:pPr/>
              <a:t>11/17/2014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846B9-5FC3-4683-A993-4B05A973AD31}" type="slidenum">
              <a:rPr lang="en-US" smtClean="0"/>
              <a:pPr/>
              <a:t>‹#›</a:t>
            </a:fld>
            <a:endParaRPr lang="en-US"/>
          </a:p>
        </p:txBody>
      </p:sp>
    </p:spTree>
    <p:extLst>
      <p:ext uri="{BB962C8B-B14F-4D97-AF65-F5344CB8AC3E}">
        <p14:creationId xmlns:p14="http://schemas.microsoft.com/office/powerpoint/2010/main" xmlns="" val="143483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1088D-4EE6-42BE-8E1F-67651EA94697}" type="datetimeFigureOut">
              <a:rPr lang="en-US" smtClean="0"/>
              <a:pPr/>
              <a:t>11/17/2014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846B9-5FC3-4683-A993-4B05A973AD31}" type="slidenum">
              <a:rPr lang="en-US" smtClean="0"/>
              <a:pPr/>
              <a:t>‹#›</a:t>
            </a:fld>
            <a:endParaRPr lang="en-US"/>
          </a:p>
        </p:txBody>
      </p:sp>
    </p:spTree>
    <p:extLst>
      <p:ext uri="{BB962C8B-B14F-4D97-AF65-F5344CB8AC3E}">
        <p14:creationId xmlns:p14="http://schemas.microsoft.com/office/powerpoint/2010/main" xmlns="" val="257680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 </a:t>
            </a:r>
            <a:endParaRPr lang="en-US" dirty="0"/>
          </a:p>
        </p:txBody>
      </p:sp>
      <p:sp>
        <p:nvSpPr>
          <p:cNvPr id="3" name="Subtitle 2"/>
          <p:cNvSpPr>
            <a:spLocks noGrp="1"/>
          </p:cNvSpPr>
          <p:nvPr>
            <p:ph type="subTitle" idx="1"/>
          </p:nvPr>
        </p:nvSpPr>
        <p:spPr/>
        <p:txBody>
          <a:bodyPr>
            <a:normAutofit/>
          </a:bodyPr>
          <a:lstStyle/>
          <a:p>
            <a:r>
              <a:rPr lang="en-IN" sz="2800" b="1" kern="0" dirty="0">
                <a:solidFill>
                  <a:srgbClr val="800000"/>
                </a:solidFill>
                <a:latin typeface="Arial"/>
                <a:cs typeface="Arial"/>
              </a:rPr>
              <a:t>Financial Management Resource and Research </a:t>
            </a:r>
            <a:r>
              <a:rPr lang="en-IN" sz="2800" b="1" kern="0" dirty="0" smtClean="0">
                <a:solidFill>
                  <a:srgbClr val="800000"/>
                </a:solidFill>
                <a:latin typeface="Arial"/>
                <a:cs typeface="Arial"/>
              </a:rPr>
              <a:t>Society</a:t>
            </a:r>
          </a:p>
          <a:p>
            <a:r>
              <a:rPr lang="en-IN" sz="2800" b="1" kern="0" dirty="0" smtClean="0">
                <a:solidFill>
                  <a:srgbClr val="800000"/>
                </a:solidFill>
                <a:latin typeface="Arial"/>
                <a:cs typeface="Arial"/>
              </a:rPr>
              <a:t>November, 2014</a:t>
            </a:r>
            <a:endParaRPr lang="en-US" sz="2800" b="1" kern="0" dirty="0">
              <a:solidFill>
                <a:srgbClr val="800000"/>
              </a:solidFill>
              <a:latin typeface="Arial"/>
              <a:cs typeface="Arial"/>
            </a:endParaRPr>
          </a:p>
        </p:txBody>
      </p:sp>
      <p:sp>
        <p:nvSpPr>
          <p:cNvPr id="5" name="Rectangle 5"/>
          <p:cNvSpPr txBox="1">
            <a:spLocks noChangeArrowheads="1"/>
          </p:cNvSpPr>
          <p:nvPr/>
        </p:nvSpPr>
        <p:spPr bwMode="auto">
          <a:xfrm>
            <a:off x="1738648" y="1210481"/>
            <a:ext cx="8458200" cy="2286000"/>
          </a:xfrm>
          <a:prstGeom prst="rect">
            <a:avLst/>
          </a:prstGeom>
          <a:noFill/>
          <a:ln w="9525">
            <a:noFill/>
            <a:miter lim="800000"/>
            <a:headEnd/>
            <a:tailEnd/>
          </a:ln>
          <a:effectLst/>
          <a:scene3d>
            <a:camera prst="orthographicFront"/>
            <a:lightRig rig="threePt" dir="t"/>
          </a:scene3d>
          <a:sp3d>
            <a:bevelT/>
          </a:sp3d>
        </p:spPr>
        <p:txBody>
          <a:bodyPr vert="horz" wrap="square" lIns="91440" tIns="45720" rIns="91440" bIns="45720" numCol="1" anchor="ctr" anchorCtr="0" compatLnSpc="1">
            <a:prstTxWarp prst="textNoShape">
              <a:avLst/>
            </a:prstTxWarp>
          </a:bodyPr>
          <a:lstStyle/>
          <a:p>
            <a:pPr algn="ctr" fontAlgn="base">
              <a:spcBef>
                <a:spcPct val="0"/>
              </a:spcBef>
              <a:spcAft>
                <a:spcPct val="0"/>
              </a:spcAft>
              <a:defRPr/>
            </a:pPr>
            <a:r>
              <a:rPr lang="en-IN" sz="2800" b="1" kern="0" dirty="0" smtClean="0">
                <a:solidFill>
                  <a:srgbClr val="800000"/>
                </a:solidFill>
                <a:latin typeface="Arial"/>
                <a:cs typeface="Arial"/>
              </a:rPr>
              <a:t>Cash Management Reform </a:t>
            </a:r>
          </a:p>
          <a:p>
            <a:pPr algn="ctr" fontAlgn="base">
              <a:spcBef>
                <a:spcPct val="0"/>
              </a:spcBef>
              <a:spcAft>
                <a:spcPct val="0"/>
              </a:spcAft>
              <a:defRPr/>
            </a:pPr>
            <a:r>
              <a:rPr lang="en-IN" sz="2800" b="1" kern="0" dirty="0" smtClean="0">
                <a:solidFill>
                  <a:srgbClr val="800000"/>
                </a:solidFill>
                <a:latin typeface="Arial"/>
                <a:cs typeface="Arial"/>
              </a:rPr>
              <a:t>The Way Forward in Central Government</a:t>
            </a:r>
            <a:endParaRPr lang="en-US" sz="2800" b="1" kern="0" dirty="0">
              <a:solidFill>
                <a:srgbClr val="800000"/>
              </a:solidFill>
              <a:latin typeface="Arial"/>
              <a:cs typeface="Arial"/>
            </a:endParaRPr>
          </a:p>
          <a:p>
            <a:pPr algn="ctr" fontAlgn="base">
              <a:spcBef>
                <a:spcPct val="0"/>
              </a:spcBef>
              <a:spcAft>
                <a:spcPct val="0"/>
              </a:spcAft>
              <a:defRPr/>
            </a:pPr>
            <a:endParaRPr lang="en-US" sz="2800" b="1" kern="0" dirty="0">
              <a:solidFill>
                <a:srgbClr val="800000"/>
              </a:solidFill>
              <a:latin typeface="Arial"/>
              <a:cs typeface="Arial"/>
            </a:endParaRPr>
          </a:p>
        </p:txBody>
      </p:sp>
    </p:spTree>
    <p:extLst>
      <p:ext uri="{BB962C8B-B14F-4D97-AF65-F5344CB8AC3E}">
        <p14:creationId xmlns:p14="http://schemas.microsoft.com/office/powerpoint/2010/main" xmlns="" val="529272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solidFill>
                  <a:srgbClr val="C00000"/>
                </a:solidFill>
              </a:rPr>
              <a:t>Monthly expenditure by main components</a:t>
            </a:r>
            <a:endParaRPr lang="en-US" dirty="0">
              <a:solidFill>
                <a:srgbClr val="C00000"/>
              </a:solidFill>
            </a:endParaRPr>
          </a:p>
        </p:txBody>
      </p:sp>
      <p:sp>
        <p:nvSpPr>
          <p:cNvPr id="3" name="Content Placeholder 2"/>
          <p:cNvSpPr>
            <a:spLocks noGrp="1"/>
          </p:cNvSpPr>
          <p:nvPr>
            <p:ph idx="1"/>
          </p:nvPr>
        </p:nvSpPr>
        <p:spPr/>
        <p:txBody>
          <a:bodyPr/>
          <a:lstStyle/>
          <a:p>
            <a:pPr marL="0" indent="0">
              <a:buNone/>
            </a:pPr>
            <a:r>
              <a:rPr lang="en-IN" dirty="0" smtClean="0"/>
              <a:t> </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xmlns="" val="3274421277"/>
              </p:ext>
            </p:extLst>
          </p:nvPr>
        </p:nvGraphicFramePr>
        <p:xfrm>
          <a:off x="940158" y="1970467"/>
          <a:ext cx="10413642" cy="42064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493747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dirty="0">
                <a:solidFill>
                  <a:srgbClr val="C00000"/>
                </a:solidFill>
              </a:rPr>
              <a:t>Month-wise fiscal deficit vs issue of domestic debt</a:t>
            </a:r>
            <a:endParaRPr lang="en-US" dirty="0">
              <a:solidFill>
                <a:srgbClr val="C00000"/>
              </a:solidFill>
            </a:endParaRPr>
          </a:p>
        </p:txBody>
      </p:sp>
      <p:sp>
        <p:nvSpPr>
          <p:cNvPr id="3" name="Content Placeholder 2"/>
          <p:cNvSpPr>
            <a:spLocks noGrp="1"/>
          </p:cNvSpPr>
          <p:nvPr>
            <p:ph idx="1"/>
          </p:nvPr>
        </p:nvSpPr>
        <p:spPr/>
        <p:txBody>
          <a:bodyPr/>
          <a:lstStyle/>
          <a:p>
            <a:pPr marL="0" indent="0">
              <a:buNone/>
            </a:pPr>
            <a:r>
              <a:rPr lang="en-IN" dirty="0" smtClean="0"/>
              <a:t> </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xmlns="" val="1589744839"/>
              </p:ext>
            </p:extLst>
          </p:nvPr>
        </p:nvGraphicFramePr>
        <p:xfrm>
          <a:off x="953037" y="1957589"/>
          <a:ext cx="10277340" cy="43144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322104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1251"/>
            <a:ext cx="10515600" cy="1325563"/>
          </a:xfrm>
        </p:spPr>
        <p:txBody>
          <a:bodyPr/>
          <a:lstStyle/>
          <a:p>
            <a:r>
              <a:rPr lang="en-IN" sz="2800" b="1" kern="0" dirty="0" smtClean="0">
                <a:solidFill>
                  <a:srgbClr val="990000"/>
                </a:solidFill>
                <a:latin typeface="Arial"/>
                <a:cs typeface="Arial"/>
              </a:rPr>
              <a:t> </a:t>
            </a:r>
            <a:r>
              <a:rPr kumimoji="0" lang="en-IN" sz="2800" b="1" i="0" u="none" strike="noStrike" kern="0" cap="none" spc="0" normalizeH="0" baseline="0" noProof="0" dirty="0" smtClean="0">
                <a:ln>
                  <a:noFill/>
                </a:ln>
                <a:solidFill>
                  <a:srgbClr val="990000"/>
                </a:solidFill>
                <a:effectLst/>
                <a:uLnTx/>
                <a:uFillTx/>
                <a:latin typeface="Arial"/>
                <a:ea typeface="+mj-ea"/>
                <a:cs typeface="Arial"/>
              </a:rPr>
              <a:t> CASH</a:t>
            </a:r>
            <a:r>
              <a:rPr kumimoji="0" lang="en-IN" sz="2800" b="1" i="0" u="none" strike="noStrike" kern="0" cap="none" spc="0" normalizeH="0" noProof="0" dirty="0" smtClean="0">
                <a:ln>
                  <a:noFill/>
                </a:ln>
                <a:solidFill>
                  <a:srgbClr val="990000"/>
                </a:solidFill>
                <a:effectLst/>
                <a:uLnTx/>
                <a:uFillTx/>
                <a:latin typeface="Arial"/>
                <a:ea typeface="+mj-ea"/>
                <a:cs typeface="Arial"/>
              </a:rPr>
              <a:t> MANAGEMENT IN INDIA – WAY FORWARD</a:t>
            </a:r>
            <a:endParaRPr lang="en-US" dirty="0"/>
          </a:p>
        </p:txBody>
      </p:sp>
      <p:sp>
        <p:nvSpPr>
          <p:cNvPr id="3" name="Content Placeholder 2"/>
          <p:cNvSpPr>
            <a:spLocks noGrp="1"/>
          </p:cNvSpPr>
          <p:nvPr>
            <p:ph idx="1"/>
          </p:nvPr>
        </p:nvSpPr>
        <p:spPr>
          <a:xfrm>
            <a:off x="916578" y="1580606"/>
            <a:ext cx="10515600" cy="4702628"/>
          </a:xfrm>
        </p:spPr>
        <p:txBody>
          <a:bodyPr>
            <a:noAutofit/>
          </a:bodyPr>
          <a:lstStyle/>
          <a:p>
            <a:pPr marL="342900" lvl="0" indent="-342900">
              <a:lnSpc>
                <a:spcPct val="100000"/>
              </a:lnSpc>
              <a:spcBef>
                <a:spcPts val="0"/>
              </a:spcBef>
              <a:buNone/>
            </a:pPr>
            <a:r>
              <a:rPr lang="en-US" dirty="0" smtClean="0">
                <a:solidFill>
                  <a:srgbClr val="C00000"/>
                </a:solidFill>
                <a:latin typeface="Arial"/>
                <a:cs typeface="Arial"/>
              </a:rPr>
              <a:t>	</a:t>
            </a:r>
          </a:p>
          <a:p>
            <a:pPr marL="342900" lvl="0" indent="-342900">
              <a:lnSpc>
                <a:spcPct val="100000"/>
              </a:lnSpc>
              <a:spcBef>
                <a:spcPts val="0"/>
              </a:spcBef>
            </a:pPr>
            <a:r>
              <a:rPr lang="en-US" dirty="0" smtClean="0">
                <a:solidFill>
                  <a:srgbClr val="C00000"/>
                </a:solidFill>
                <a:latin typeface="Arial"/>
                <a:cs typeface="Arial"/>
              </a:rPr>
              <a:t>Need for a dedicated cash management </a:t>
            </a:r>
            <a:r>
              <a:rPr lang="en-US" dirty="0" err="1" smtClean="0">
                <a:solidFill>
                  <a:srgbClr val="C00000"/>
                </a:solidFill>
                <a:latin typeface="Arial"/>
                <a:cs typeface="Arial"/>
              </a:rPr>
              <a:t>organisation</a:t>
            </a:r>
            <a:r>
              <a:rPr lang="en-US" dirty="0" smtClean="0">
                <a:solidFill>
                  <a:srgbClr val="C00000"/>
                </a:solidFill>
                <a:latin typeface="Arial"/>
                <a:cs typeface="Arial"/>
              </a:rPr>
              <a:t>. This could be a Cash Management Unit in the CGA’s Office and Cash Planning Units in the ministries.</a:t>
            </a:r>
          </a:p>
          <a:p>
            <a:pPr marL="342900" lvl="0" indent="-342900">
              <a:lnSpc>
                <a:spcPct val="100000"/>
              </a:lnSpc>
              <a:spcBef>
                <a:spcPts val="0"/>
              </a:spcBef>
            </a:pPr>
            <a:r>
              <a:rPr lang="en-US" dirty="0" smtClean="0">
                <a:solidFill>
                  <a:srgbClr val="C00000"/>
                </a:solidFill>
                <a:latin typeface="Arial"/>
                <a:cs typeface="Arial"/>
              </a:rPr>
              <a:t>Legal and Regulatory Framework needs to be strengthened through a Cash Management Manual ( the present GFR does not even mention cash management)</a:t>
            </a:r>
          </a:p>
          <a:p>
            <a:pPr marL="342900" lvl="0" indent="-342900">
              <a:lnSpc>
                <a:spcPct val="100000"/>
              </a:lnSpc>
              <a:spcBef>
                <a:spcPts val="0"/>
              </a:spcBef>
            </a:pPr>
            <a:r>
              <a:rPr lang="en-US" dirty="0" smtClean="0">
                <a:solidFill>
                  <a:srgbClr val="C00000"/>
                </a:solidFill>
                <a:latin typeface="Arial"/>
                <a:cs typeface="Arial"/>
              </a:rPr>
              <a:t>Instead of the present Cash and Debt Management Committee, an Asset and Liability Management Committee should be established with an appropriate composition and mandate for coordination of cash, debt and monetary issues </a:t>
            </a:r>
          </a:p>
          <a:p>
            <a:pPr marL="342900" lvl="0" indent="-342900">
              <a:lnSpc>
                <a:spcPct val="100000"/>
              </a:lnSpc>
              <a:spcBef>
                <a:spcPts val="0"/>
              </a:spcBef>
              <a:buNone/>
            </a:pPr>
            <a:endParaRPr lang="en-US" dirty="0" smtClean="0">
              <a:solidFill>
                <a:srgbClr val="C00000"/>
              </a:solidFill>
              <a:latin typeface="Arial"/>
              <a:cs typeface="Arial"/>
            </a:endParaRPr>
          </a:p>
          <a:p>
            <a:pPr marL="342900" lvl="0" indent="-342900">
              <a:lnSpc>
                <a:spcPct val="100000"/>
              </a:lnSpc>
              <a:spcBef>
                <a:spcPts val="0"/>
              </a:spcBef>
            </a:pPr>
            <a:endParaRPr lang="en-US" dirty="0" smtClean="0">
              <a:solidFill>
                <a:srgbClr val="C00000"/>
              </a:solidFill>
              <a:latin typeface="Arial"/>
              <a:cs typeface="Arial"/>
            </a:endParaRPr>
          </a:p>
          <a:p>
            <a:pPr marL="342900" lvl="0" indent="-342900">
              <a:lnSpc>
                <a:spcPct val="100000"/>
              </a:lnSpc>
              <a:spcBef>
                <a:spcPts val="0"/>
              </a:spcBef>
              <a:buNone/>
            </a:pPr>
            <a:r>
              <a:rPr lang="en-US" dirty="0" smtClean="0">
                <a:solidFill>
                  <a:srgbClr val="C00000"/>
                </a:solidFill>
                <a:latin typeface="Arial"/>
                <a:cs typeface="Arial"/>
              </a:rPr>
              <a:t>	</a:t>
            </a:r>
          </a:p>
          <a:p>
            <a:pPr marL="342900" lvl="0" indent="-342900">
              <a:lnSpc>
                <a:spcPct val="100000"/>
              </a:lnSpc>
              <a:spcBef>
                <a:spcPts val="0"/>
              </a:spcBef>
              <a:buNone/>
            </a:pPr>
            <a:endParaRPr lang="en-US" dirty="0" smtClean="0">
              <a:solidFill>
                <a:srgbClr val="C00000"/>
              </a:solidFill>
              <a:latin typeface="Arial"/>
              <a:cs typeface="Arial"/>
            </a:endParaRPr>
          </a:p>
          <a:p>
            <a:pPr marL="342900" lvl="0" indent="-342900">
              <a:lnSpc>
                <a:spcPct val="100000"/>
              </a:lnSpc>
              <a:spcBef>
                <a:spcPts val="0"/>
              </a:spcBef>
              <a:buNone/>
            </a:pPr>
            <a:r>
              <a:rPr lang="en-US" dirty="0" smtClean="0">
                <a:solidFill>
                  <a:srgbClr val="C00000"/>
                </a:solidFill>
                <a:latin typeface="Arial"/>
                <a:cs typeface="Arial"/>
              </a:rPr>
              <a:t>   </a:t>
            </a:r>
          </a:p>
          <a:p>
            <a:pPr marL="342900" lvl="0" indent="-342900">
              <a:lnSpc>
                <a:spcPct val="100000"/>
              </a:lnSpc>
              <a:spcBef>
                <a:spcPts val="0"/>
              </a:spcBef>
            </a:pPr>
            <a:endParaRPr lang="en-US" dirty="0" smtClean="0">
              <a:solidFill>
                <a:srgbClr val="C00000"/>
              </a:solidFill>
              <a:latin typeface="Arial"/>
              <a:cs typeface="Arial"/>
            </a:endParaRPr>
          </a:p>
          <a:p>
            <a:pPr marL="342900" lvl="0" indent="-342900">
              <a:lnSpc>
                <a:spcPct val="100000"/>
              </a:lnSpc>
              <a:spcBef>
                <a:spcPts val="0"/>
              </a:spcBef>
            </a:pPr>
            <a:endParaRPr lang="en-US" dirty="0" smtClean="0">
              <a:solidFill>
                <a:srgbClr val="C00000"/>
              </a:solidFill>
              <a:latin typeface="Arial"/>
              <a:cs typeface="Arial"/>
            </a:endParaRPr>
          </a:p>
          <a:p>
            <a:pPr>
              <a:buNone/>
            </a:pPr>
            <a:endParaRPr lang="en-US" dirty="0"/>
          </a:p>
        </p:txBody>
      </p:sp>
    </p:spTree>
    <p:extLst>
      <p:ext uri="{BB962C8B-B14F-4D97-AF65-F5344CB8AC3E}">
        <p14:creationId xmlns:p14="http://schemas.microsoft.com/office/powerpoint/2010/main" xmlns="" val="2287101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1251"/>
            <a:ext cx="10515600" cy="1325563"/>
          </a:xfrm>
        </p:spPr>
        <p:txBody>
          <a:bodyPr/>
          <a:lstStyle/>
          <a:p>
            <a:r>
              <a:rPr lang="en-IN" sz="2800" b="1" kern="0" dirty="0" smtClean="0">
                <a:solidFill>
                  <a:srgbClr val="990000"/>
                </a:solidFill>
                <a:latin typeface="Arial"/>
                <a:cs typeface="Arial"/>
              </a:rPr>
              <a:t> </a:t>
            </a:r>
            <a:r>
              <a:rPr kumimoji="0" lang="en-IN" sz="2800" b="1" i="0" u="none" strike="noStrike" kern="0" cap="none" spc="0" normalizeH="0" baseline="0" noProof="0" dirty="0" smtClean="0">
                <a:ln>
                  <a:noFill/>
                </a:ln>
                <a:solidFill>
                  <a:srgbClr val="990000"/>
                </a:solidFill>
                <a:effectLst/>
                <a:uLnTx/>
                <a:uFillTx/>
                <a:latin typeface="Arial"/>
                <a:ea typeface="+mj-ea"/>
                <a:cs typeface="Arial"/>
              </a:rPr>
              <a:t> </a:t>
            </a:r>
            <a:r>
              <a:rPr kumimoji="0" lang="en-IN" sz="2800" b="1" i="0" u="none" strike="noStrike" kern="0" cap="none" spc="0" normalizeH="0" noProof="0" dirty="0" smtClean="0">
                <a:ln>
                  <a:noFill/>
                </a:ln>
                <a:solidFill>
                  <a:srgbClr val="990000"/>
                </a:solidFill>
                <a:effectLst/>
                <a:uLnTx/>
                <a:uFillTx/>
                <a:latin typeface="Arial"/>
                <a:ea typeface="+mj-ea"/>
                <a:cs typeface="Arial"/>
              </a:rPr>
              <a:t>WAY FORWARD (contd.)</a:t>
            </a:r>
            <a:endParaRPr lang="en-US" dirty="0"/>
          </a:p>
        </p:txBody>
      </p:sp>
      <p:sp>
        <p:nvSpPr>
          <p:cNvPr id="3" name="Content Placeholder 2"/>
          <p:cNvSpPr>
            <a:spLocks noGrp="1"/>
          </p:cNvSpPr>
          <p:nvPr>
            <p:ph idx="1"/>
          </p:nvPr>
        </p:nvSpPr>
        <p:spPr>
          <a:xfrm>
            <a:off x="916578" y="1580606"/>
            <a:ext cx="10515600" cy="4702628"/>
          </a:xfrm>
        </p:spPr>
        <p:txBody>
          <a:bodyPr>
            <a:noAutofit/>
          </a:bodyPr>
          <a:lstStyle/>
          <a:p>
            <a:pPr marL="342900" lvl="0" indent="-342900">
              <a:lnSpc>
                <a:spcPct val="100000"/>
              </a:lnSpc>
              <a:spcBef>
                <a:spcPts val="0"/>
              </a:spcBef>
              <a:buNone/>
            </a:pPr>
            <a:r>
              <a:rPr lang="en-US" dirty="0" smtClean="0">
                <a:solidFill>
                  <a:srgbClr val="C00000"/>
                </a:solidFill>
                <a:latin typeface="Arial"/>
                <a:cs typeface="Arial"/>
              </a:rPr>
              <a:t>	</a:t>
            </a:r>
          </a:p>
          <a:p>
            <a:pPr marL="342900" lvl="0" indent="-342900">
              <a:lnSpc>
                <a:spcPct val="100000"/>
              </a:lnSpc>
              <a:spcBef>
                <a:spcPts val="0"/>
              </a:spcBef>
            </a:pPr>
            <a:r>
              <a:rPr lang="en-US" dirty="0" smtClean="0">
                <a:solidFill>
                  <a:srgbClr val="C00000"/>
                </a:solidFill>
                <a:latin typeface="Arial"/>
                <a:cs typeface="Arial"/>
              </a:rPr>
              <a:t>Clearly distinguish between the institutional functions related to budget management and cash management</a:t>
            </a:r>
          </a:p>
          <a:p>
            <a:pPr marL="342900" lvl="0" indent="-342900">
              <a:lnSpc>
                <a:spcPct val="100000"/>
              </a:lnSpc>
              <a:spcBef>
                <a:spcPts val="0"/>
              </a:spcBef>
            </a:pPr>
            <a:r>
              <a:rPr lang="en-US" dirty="0" smtClean="0">
                <a:solidFill>
                  <a:srgbClr val="C00000"/>
                </a:solidFill>
                <a:latin typeface="Arial"/>
                <a:cs typeface="Arial"/>
              </a:rPr>
              <a:t>Remove the weaknesses of the TSA System by “Just-in-time” funding of transfers and subsidies. PFMS/ </a:t>
            </a:r>
            <a:r>
              <a:rPr lang="en-US" dirty="0" smtClean="0">
                <a:solidFill>
                  <a:srgbClr val="C00000"/>
                </a:solidFill>
                <a:latin typeface="Arial"/>
                <a:cs typeface="Arial"/>
              </a:rPr>
              <a:t>CPSMS </a:t>
            </a:r>
            <a:r>
              <a:rPr lang="en-US" dirty="0" smtClean="0">
                <a:solidFill>
                  <a:srgbClr val="C00000"/>
                </a:solidFill>
                <a:latin typeface="Arial"/>
                <a:cs typeface="Arial"/>
              </a:rPr>
              <a:t>System of the CGA has apparently the capability, which can be strengthened further </a:t>
            </a:r>
          </a:p>
          <a:p>
            <a:pPr marL="342900" lvl="0" indent="-342900">
              <a:lnSpc>
                <a:spcPct val="100000"/>
              </a:lnSpc>
              <a:spcBef>
                <a:spcPts val="0"/>
              </a:spcBef>
            </a:pPr>
            <a:r>
              <a:rPr lang="en-US" dirty="0" smtClean="0">
                <a:solidFill>
                  <a:srgbClr val="C00000"/>
                </a:solidFill>
                <a:latin typeface="Arial"/>
                <a:cs typeface="Arial"/>
              </a:rPr>
              <a:t>Improved IT systems for cash forecasting and management</a:t>
            </a:r>
          </a:p>
          <a:p>
            <a:pPr marL="342900" lvl="0" indent="-342900">
              <a:lnSpc>
                <a:spcPct val="100000"/>
              </a:lnSpc>
              <a:spcBef>
                <a:spcPts val="0"/>
              </a:spcBef>
            </a:pPr>
            <a:r>
              <a:rPr lang="en-US" dirty="0" smtClean="0">
                <a:solidFill>
                  <a:srgbClr val="C00000"/>
                </a:solidFill>
                <a:latin typeface="Arial"/>
                <a:cs typeface="Arial"/>
              </a:rPr>
              <a:t>Skills and capacity building through entry level, in-service training and special familiarization programs for non-financial managers.</a:t>
            </a:r>
          </a:p>
          <a:p>
            <a:pPr marL="342900" lvl="0" indent="-342900">
              <a:lnSpc>
                <a:spcPct val="100000"/>
              </a:lnSpc>
              <a:spcBef>
                <a:spcPts val="0"/>
              </a:spcBef>
              <a:buNone/>
            </a:pPr>
            <a:endParaRPr lang="en-US" dirty="0" smtClean="0">
              <a:solidFill>
                <a:srgbClr val="C00000"/>
              </a:solidFill>
              <a:latin typeface="Arial"/>
              <a:cs typeface="Arial"/>
            </a:endParaRPr>
          </a:p>
          <a:p>
            <a:pPr marL="342900" lvl="0" indent="-342900">
              <a:lnSpc>
                <a:spcPct val="100000"/>
              </a:lnSpc>
              <a:spcBef>
                <a:spcPts val="0"/>
              </a:spcBef>
            </a:pPr>
            <a:endParaRPr lang="en-US" dirty="0" smtClean="0">
              <a:solidFill>
                <a:srgbClr val="C00000"/>
              </a:solidFill>
              <a:latin typeface="Arial"/>
              <a:cs typeface="Arial"/>
            </a:endParaRPr>
          </a:p>
          <a:p>
            <a:pPr marL="342900" lvl="0" indent="-342900">
              <a:lnSpc>
                <a:spcPct val="100000"/>
              </a:lnSpc>
              <a:spcBef>
                <a:spcPts val="0"/>
              </a:spcBef>
              <a:buNone/>
            </a:pPr>
            <a:r>
              <a:rPr lang="en-US" dirty="0" smtClean="0">
                <a:solidFill>
                  <a:srgbClr val="C00000"/>
                </a:solidFill>
                <a:latin typeface="Arial"/>
                <a:cs typeface="Arial"/>
              </a:rPr>
              <a:t>	</a:t>
            </a:r>
          </a:p>
          <a:p>
            <a:pPr marL="342900" lvl="0" indent="-342900">
              <a:lnSpc>
                <a:spcPct val="100000"/>
              </a:lnSpc>
              <a:spcBef>
                <a:spcPts val="0"/>
              </a:spcBef>
              <a:buNone/>
            </a:pPr>
            <a:endParaRPr lang="en-US" dirty="0" smtClean="0">
              <a:solidFill>
                <a:srgbClr val="C00000"/>
              </a:solidFill>
              <a:latin typeface="Arial"/>
              <a:cs typeface="Arial"/>
            </a:endParaRPr>
          </a:p>
          <a:p>
            <a:pPr marL="342900" lvl="0" indent="-342900">
              <a:lnSpc>
                <a:spcPct val="100000"/>
              </a:lnSpc>
              <a:spcBef>
                <a:spcPts val="0"/>
              </a:spcBef>
              <a:buNone/>
            </a:pPr>
            <a:r>
              <a:rPr lang="en-US" dirty="0" smtClean="0">
                <a:solidFill>
                  <a:srgbClr val="C00000"/>
                </a:solidFill>
                <a:latin typeface="Arial"/>
                <a:cs typeface="Arial"/>
              </a:rPr>
              <a:t>   </a:t>
            </a:r>
          </a:p>
          <a:p>
            <a:pPr marL="342900" lvl="0" indent="-342900">
              <a:lnSpc>
                <a:spcPct val="100000"/>
              </a:lnSpc>
              <a:spcBef>
                <a:spcPts val="0"/>
              </a:spcBef>
            </a:pPr>
            <a:endParaRPr lang="en-US" dirty="0" smtClean="0">
              <a:solidFill>
                <a:srgbClr val="C00000"/>
              </a:solidFill>
              <a:latin typeface="Arial"/>
              <a:cs typeface="Arial"/>
            </a:endParaRPr>
          </a:p>
          <a:p>
            <a:pPr marL="342900" lvl="0" indent="-342900">
              <a:lnSpc>
                <a:spcPct val="100000"/>
              </a:lnSpc>
              <a:spcBef>
                <a:spcPts val="0"/>
              </a:spcBef>
            </a:pPr>
            <a:endParaRPr lang="en-US" dirty="0" smtClean="0">
              <a:solidFill>
                <a:srgbClr val="C00000"/>
              </a:solidFill>
              <a:latin typeface="Arial"/>
              <a:cs typeface="Arial"/>
            </a:endParaRPr>
          </a:p>
          <a:p>
            <a:pPr>
              <a:buNone/>
            </a:pPr>
            <a:endParaRPr lang="en-US" dirty="0"/>
          </a:p>
        </p:txBody>
      </p:sp>
    </p:spTree>
    <p:extLst>
      <p:ext uri="{BB962C8B-B14F-4D97-AF65-F5344CB8AC3E}">
        <p14:creationId xmlns:p14="http://schemas.microsoft.com/office/powerpoint/2010/main" xmlns="" val="2287101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kern="0" dirty="0" smtClean="0">
                <a:solidFill>
                  <a:srgbClr val="990000"/>
                </a:solidFill>
                <a:latin typeface="Arial"/>
                <a:cs typeface="Arial"/>
              </a:rPr>
              <a:t>CASH FLOW FORECASTING </a:t>
            </a:r>
            <a:r>
              <a:rPr kumimoji="0" lang="en-IN" sz="2800" b="1" i="0" u="none" strike="noStrike" kern="0" cap="none" spc="0" normalizeH="0" baseline="0" noProof="0" dirty="0" smtClean="0">
                <a:ln>
                  <a:noFill/>
                </a:ln>
                <a:solidFill>
                  <a:srgbClr val="990000"/>
                </a:solidFill>
                <a:effectLst/>
                <a:uLnTx/>
                <a:uFillTx/>
                <a:latin typeface="Arial"/>
                <a:ea typeface="+mj-ea"/>
                <a:cs typeface="Arial"/>
              </a:rPr>
              <a:t> </a:t>
            </a:r>
            <a:endParaRPr lang="en-US" dirty="0"/>
          </a:p>
        </p:txBody>
      </p:sp>
      <p:sp>
        <p:nvSpPr>
          <p:cNvPr id="3" name="Content Placeholder 2"/>
          <p:cNvSpPr>
            <a:spLocks noGrp="1"/>
          </p:cNvSpPr>
          <p:nvPr>
            <p:ph idx="1"/>
          </p:nvPr>
        </p:nvSpPr>
        <p:spPr>
          <a:xfrm>
            <a:off x="903515" y="1815738"/>
            <a:ext cx="10515600" cy="4493622"/>
          </a:xfrm>
        </p:spPr>
        <p:txBody>
          <a:bodyPr>
            <a:normAutofit/>
          </a:bodyPr>
          <a:lstStyle/>
          <a:p>
            <a:pPr marL="342900" lvl="0" indent="-342900">
              <a:lnSpc>
                <a:spcPct val="100000"/>
              </a:lnSpc>
              <a:spcBef>
                <a:spcPts val="0"/>
              </a:spcBef>
            </a:pPr>
            <a:r>
              <a:rPr lang="en-US" dirty="0" smtClean="0">
                <a:solidFill>
                  <a:srgbClr val="C00000"/>
                </a:solidFill>
                <a:latin typeface="Arial"/>
                <a:cs typeface="Arial"/>
              </a:rPr>
              <a:t>A key requirement of cash management is the ability to forecast daily cash inflows and outflows</a:t>
            </a:r>
          </a:p>
          <a:p>
            <a:pPr marL="342900" lvl="0" indent="-342900">
              <a:lnSpc>
                <a:spcPct val="100000"/>
              </a:lnSpc>
              <a:spcBef>
                <a:spcPts val="0"/>
              </a:spcBef>
            </a:pPr>
            <a:r>
              <a:rPr lang="en-US" dirty="0" smtClean="0">
                <a:solidFill>
                  <a:srgbClr val="C00000"/>
                </a:solidFill>
                <a:latin typeface="Arial"/>
                <a:cs typeface="Arial"/>
              </a:rPr>
              <a:t>Cash forecasts help in the financing of budgeted expenditure and in developing policy responses for effective cash management </a:t>
            </a:r>
          </a:p>
          <a:p>
            <a:pPr marL="342900" lvl="0" indent="-342900">
              <a:lnSpc>
                <a:spcPct val="100000"/>
              </a:lnSpc>
              <a:spcBef>
                <a:spcPts val="0"/>
              </a:spcBef>
            </a:pPr>
            <a:r>
              <a:rPr lang="en-US" dirty="0" smtClean="0">
                <a:solidFill>
                  <a:srgbClr val="C00000"/>
                </a:solidFill>
                <a:latin typeface="Arial"/>
                <a:cs typeface="Arial"/>
              </a:rPr>
              <a:t>In-year cash forecasting information is usually prepared on a rolling three month basis</a:t>
            </a:r>
          </a:p>
          <a:p>
            <a:pPr marL="342900" lvl="0" indent="-342900">
              <a:lnSpc>
                <a:spcPct val="100000"/>
              </a:lnSpc>
              <a:spcBef>
                <a:spcPts val="0"/>
              </a:spcBef>
            </a:pPr>
            <a:r>
              <a:rPr lang="en-US" dirty="0" smtClean="0">
                <a:solidFill>
                  <a:srgbClr val="C00000"/>
                </a:solidFill>
                <a:latin typeface="Arial"/>
                <a:cs typeface="Arial"/>
              </a:rPr>
              <a:t>Actuals vs forecasts are monitored on real time basis</a:t>
            </a:r>
          </a:p>
          <a:p>
            <a:pPr marL="342900" lvl="0" indent="-342900">
              <a:lnSpc>
                <a:spcPct val="100000"/>
              </a:lnSpc>
              <a:spcBef>
                <a:spcPts val="0"/>
              </a:spcBef>
            </a:pPr>
            <a:r>
              <a:rPr lang="en-US" dirty="0" smtClean="0">
                <a:solidFill>
                  <a:srgbClr val="C00000"/>
                </a:solidFill>
                <a:latin typeface="Arial"/>
                <a:cs typeface="Arial"/>
              </a:rPr>
              <a:t>Large Spending Units and Tax Units participate actively in the forecasting process   </a:t>
            </a:r>
          </a:p>
          <a:p>
            <a:pPr marL="342900" lvl="0" indent="-342900">
              <a:lnSpc>
                <a:spcPct val="100000"/>
              </a:lnSpc>
              <a:spcBef>
                <a:spcPts val="0"/>
              </a:spcBef>
            </a:pPr>
            <a:endParaRPr lang="en-US" dirty="0" smtClean="0">
              <a:solidFill>
                <a:srgbClr val="C00000"/>
              </a:solidFill>
              <a:latin typeface="Arial"/>
              <a:cs typeface="Arial"/>
            </a:endParaRPr>
          </a:p>
          <a:p>
            <a:pPr marL="342900" lvl="0" indent="-342900">
              <a:lnSpc>
                <a:spcPct val="100000"/>
              </a:lnSpc>
              <a:spcBef>
                <a:spcPts val="0"/>
              </a:spcBef>
            </a:pPr>
            <a:endParaRPr lang="en-US" dirty="0" smtClean="0">
              <a:solidFill>
                <a:srgbClr val="C00000"/>
              </a:solidFill>
              <a:latin typeface="Arial"/>
              <a:cs typeface="Arial"/>
            </a:endParaRPr>
          </a:p>
          <a:p>
            <a:pPr>
              <a:buNone/>
            </a:pPr>
            <a:endParaRPr lang="en-US" dirty="0"/>
          </a:p>
        </p:txBody>
      </p:sp>
    </p:spTree>
    <p:extLst>
      <p:ext uri="{BB962C8B-B14F-4D97-AF65-F5344CB8AC3E}">
        <p14:creationId xmlns:p14="http://schemas.microsoft.com/office/powerpoint/2010/main" xmlns="" val="2287101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1251"/>
            <a:ext cx="10515600" cy="1325563"/>
          </a:xfrm>
        </p:spPr>
        <p:txBody>
          <a:bodyPr/>
          <a:lstStyle/>
          <a:p>
            <a:r>
              <a:rPr lang="en-IN" sz="2800" b="1" kern="0" dirty="0" smtClean="0">
                <a:solidFill>
                  <a:srgbClr val="990000"/>
                </a:solidFill>
                <a:latin typeface="Arial"/>
                <a:cs typeface="Arial"/>
              </a:rPr>
              <a:t>SURPLUSES/ DEFICITS AND FINANCING </a:t>
            </a:r>
            <a:r>
              <a:rPr kumimoji="0" lang="en-IN" sz="2800" b="1" i="0" u="none" strike="noStrike" kern="0" cap="none" spc="0" normalizeH="0" baseline="0" noProof="0" dirty="0" smtClean="0">
                <a:ln>
                  <a:noFill/>
                </a:ln>
                <a:solidFill>
                  <a:srgbClr val="990000"/>
                </a:solidFill>
                <a:effectLst/>
                <a:uLnTx/>
                <a:uFillTx/>
                <a:latin typeface="Arial"/>
                <a:ea typeface="+mj-ea"/>
                <a:cs typeface="Arial"/>
              </a:rPr>
              <a:t> </a:t>
            </a:r>
            <a:endParaRPr lang="en-US" dirty="0"/>
          </a:p>
        </p:txBody>
      </p:sp>
      <p:sp>
        <p:nvSpPr>
          <p:cNvPr id="3" name="Content Placeholder 2"/>
          <p:cNvSpPr>
            <a:spLocks noGrp="1"/>
          </p:cNvSpPr>
          <p:nvPr>
            <p:ph idx="1"/>
          </p:nvPr>
        </p:nvSpPr>
        <p:spPr>
          <a:xfrm>
            <a:off x="890452" y="1802676"/>
            <a:ext cx="10515600" cy="4506684"/>
          </a:xfrm>
        </p:spPr>
        <p:txBody>
          <a:bodyPr>
            <a:noAutofit/>
          </a:bodyPr>
          <a:lstStyle/>
          <a:p>
            <a:pPr marL="342900" lvl="0" indent="-342900">
              <a:lnSpc>
                <a:spcPct val="100000"/>
              </a:lnSpc>
              <a:spcBef>
                <a:spcPts val="0"/>
              </a:spcBef>
              <a:buNone/>
            </a:pPr>
            <a:r>
              <a:rPr lang="en-US" dirty="0" smtClean="0">
                <a:solidFill>
                  <a:srgbClr val="C00000"/>
                </a:solidFill>
                <a:latin typeface="Arial"/>
                <a:cs typeface="Arial"/>
              </a:rPr>
              <a:t>	ROUGH TUNING</a:t>
            </a:r>
          </a:p>
          <a:p>
            <a:pPr marL="342900" lvl="0" indent="-342900">
              <a:lnSpc>
                <a:spcPct val="100000"/>
              </a:lnSpc>
              <a:spcBef>
                <a:spcPts val="0"/>
              </a:spcBef>
              <a:buNone/>
            </a:pPr>
            <a:r>
              <a:rPr lang="en-US" dirty="0" smtClean="0">
                <a:solidFill>
                  <a:srgbClr val="C00000"/>
                </a:solidFill>
                <a:latin typeface="Arial"/>
                <a:cs typeface="Arial"/>
              </a:rPr>
              <a:t>		- Issue of Treasury Bills</a:t>
            </a:r>
          </a:p>
          <a:p>
            <a:pPr marL="342900" lvl="0" indent="-342900">
              <a:lnSpc>
                <a:spcPct val="100000"/>
              </a:lnSpc>
              <a:spcBef>
                <a:spcPts val="0"/>
              </a:spcBef>
              <a:buNone/>
            </a:pPr>
            <a:r>
              <a:rPr lang="en-US" dirty="0" smtClean="0">
                <a:solidFill>
                  <a:srgbClr val="C00000"/>
                </a:solidFill>
                <a:latin typeface="Arial"/>
                <a:cs typeface="Arial"/>
              </a:rPr>
              <a:t>		- The issue of bills is based on expected net cash flows</a:t>
            </a:r>
          </a:p>
          <a:p>
            <a:pPr marL="342900" lvl="0" indent="-342900">
              <a:lnSpc>
                <a:spcPct val="100000"/>
              </a:lnSpc>
              <a:spcBef>
                <a:spcPts val="0"/>
              </a:spcBef>
              <a:buNone/>
            </a:pPr>
            <a:r>
              <a:rPr lang="en-US" dirty="0" smtClean="0">
                <a:solidFill>
                  <a:srgbClr val="C00000"/>
                </a:solidFill>
                <a:latin typeface="Arial"/>
                <a:cs typeface="Arial"/>
              </a:rPr>
              <a:t>		- Management of structural surpluses</a:t>
            </a:r>
          </a:p>
          <a:p>
            <a:pPr marL="342900" lvl="0" indent="-342900">
              <a:lnSpc>
                <a:spcPct val="100000"/>
              </a:lnSpc>
              <a:spcBef>
                <a:spcPts val="0"/>
              </a:spcBef>
              <a:buNone/>
            </a:pPr>
            <a:r>
              <a:rPr lang="en-US" dirty="0" smtClean="0">
                <a:solidFill>
                  <a:srgbClr val="C00000"/>
                </a:solidFill>
                <a:latin typeface="Arial"/>
                <a:cs typeface="Arial"/>
              </a:rPr>
              <a:t>		- Results in rough smoothing of the cash balance</a:t>
            </a:r>
          </a:p>
          <a:p>
            <a:pPr marL="342900" lvl="0" indent="-342900">
              <a:lnSpc>
                <a:spcPct val="100000"/>
              </a:lnSpc>
              <a:spcBef>
                <a:spcPts val="0"/>
              </a:spcBef>
              <a:buNone/>
            </a:pPr>
            <a:endParaRPr lang="en-US" dirty="0" smtClean="0">
              <a:solidFill>
                <a:srgbClr val="C00000"/>
              </a:solidFill>
              <a:latin typeface="Arial"/>
              <a:cs typeface="Arial"/>
            </a:endParaRPr>
          </a:p>
          <a:p>
            <a:pPr marL="342900" lvl="0" indent="-342900">
              <a:lnSpc>
                <a:spcPct val="100000"/>
              </a:lnSpc>
              <a:spcBef>
                <a:spcPts val="0"/>
              </a:spcBef>
              <a:buNone/>
            </a:pPr>
            <a:r>
              <a:rPr lang="en-US" dirty="0" smtClean="0">
                <a:solidFill>
                  <a:srgbClr val="C00000"/>
                </a:solidFill>
                <a:latin typeface="Arial"/>
                <a:cs typeface="Arial"/>
              </a:rPr>
              <a:t>	FINE TUNING</a:t>
            </a:r>
          </a:p>
          <a:p>
            <a:pPr marL="342900" lvl="0" indent="-342900">
              <a:lnSpc>
                <a:spcPct val="100000"/>
              </a:lnSpc>
              <a:spcBef>
                <a:spcPts val="0"/>
              </a:spcBef>
              <a:buNone/>
            </a:pPr>
            <a:r>
              <a:rPr lang="en-US" dirty="0" smtClean="0">
                <a:solidFill>
                  <a:srgbClr val="C00000"/>
                </a:solidFill>
                <a:latin typeface="Arial"/>
                <a:cs typeface="Arial"/>
              </a:rPr>
              <a:t>		- More Active Cash Management policies</a:t>
            </a:r>
          </a:p>
          <a:p>
            <a:pPr marL="342900" lvl="0" indent="-342900">
              <a:lnSpc>
                <a:spcPct val="100000"/>
              </a:lnSpc>
              <a:spcBef>
                <a:spcPts val="0"/>
              </a:spcBef>
              <a:buNone/>
            </a:pPr>
            <a:r>
              <a:rPr lang="en-US" dirty="0" smtClean="0">
                <a:solidFill>
                  <a:srgbClr val="C00000"/>
                </a:solidFill>
                <a:latin typeface="Arial"/>
                <a:cs typeface="Arial"/>
              </a:rPr>
              <a:t>		- Wider range of cash management instruments</a:t>
            </a:r>
          </a:p>
          <a:p>
            <a:pPr marL="342900" lvl="0" indent="-342900">
              <a:lnSpc>
                <a:spcPct val="100000"/>
              </a:lnSpc>
              <a:spcBef>
                <a:spcPts val="0"/>
              </a:spcBef>
              <a:buNone/>
            </a:pPr>
            <a:r>
              <a:rPr lang="en-US" dirty="0" smtClean="0">
                <a:solidFill>
                  <a:srgbClr val="C00000"/>
                </a:solidFill>
                <a:latin typeface="Arial"/>
                <a:cs typeface="Arial"/>
              </a:rPr>
              <a:t>		- Results in finer smoothing of the cash balance</a:t>
            </a:r>
          </a:p>
          <a:p>
            <a:pPr marL="342900" lvl="0" indent="-342900">
              <a:lnSpc>
                <a:spcPct val="100000"/>
              </a:lnSpc>
              <a:spcBef>
                <a:spcPts val="0"/>
              </a:spcBef>
              <a:buNone/>
            </a:pPr>
            <a:endParaRPr lang="en-US" dirty="0" smtClean="0">
              <a:solidFill>
                <a:srgbClr val="C00000"/>
              </a:solidFill>
              <a:latin typeface="Arial"/>
              <a:cs typeface="Arial"/>
            </a:endParaRPr>
          </a:p>
          <a:p>
            <a:pPr marL="342900" lvl="0" indent="-342900">
              <a:lnSpc>
                <a:spcPct val="100000"/>
              </a:lnSpc>
              <a:spcBef>
                <a:spcPts val="0"/>
              </a:spcBef>
              <a:buNone/>
            </a:pPr>
            <a:endParaRPr lang="en-US" dirty="0" smtClean="0">
              <a:solidFill>
                <a:srgbClr val="C00000"/>
              </a:solidFill>
              <a:latin typeface="Arial"/>
              <a:cs typeface="Arial"/>
            </a:endParaRPr>
          </a:p>
          <a:p>
            <a:pPr marL="342900" lvl="0" indent="-342900">
              <a:lnSpc>
                <a:spcPct val="100000"/>
              </a:lnSpc>
              <a:spcBef>
                <a:spcPts val="0"/>
              </a:spcBef>
              <a:buNone/>
            </a:pPr>
            <a:r>
              <a:rPr lang="en-US" dirty="0" smtClean="0">
                <a:solidFill>
                  <a:srgbClr val="C00000"/>
                </a:solidFill>
                <a:latin typeface="Arial"/>
                <a:cs typeface="Arial"/>
              </a:rPr>
              <a:t>   </a:t>
            </a:r>
          </a:p>
          <a:p>
            <a:pPr marL="342900" lvl="0" indent="-342900">
              <a:lnSpc>
                <a:spcPct val="100000"/>
              </a:lnSpc>
              <a:spcBef>
                <a:spcPts val="0"/>
              </a:spcBef>
            </a:pPr>
            <a:endParaRPr lang="en-US" dirty="0" smtClean="0">
              <a:solidFill>
                <a:srgbClr val="C00000"/>
              </a:solidFill>
              <a:latin typeface="Arial"/>
              <a:cs typeface="Arial"/>
            </a:endParaRPr>
          </a:p>
          <a:p>
            <a:pPr marL="342900" lvl="0" indent="-342900">
              <a:lnSpc>
                <a:spcPct val="100000"/>
              </a:lnSpc>
              <a:spcBef>
                <a:spcPts val="0"/>
              </a:spcBef>
            </a:pPr>
            <a:endParaRPr lang="en-US" dirty="0" smtClean="0">
              <a:solidFill>
                <a:srgbClr val="C00000"/>
              </a:solidFill>
              <a:latin typeface="Arial"/>
              <a:cs typeface="Arial"/>
            </a:endParaRPr>
          </a:p>
          <a:p>
            <a:pPr>
              <a:buNone/>
            </a:pPr>
            <a:endParaRPr lang="en-US" dirty="0"/>
          </a:p>
        </p:txBody>
      </p:sp>
    </p:spTree>
    <p:extLst>
      <p:ext uri="{BB962C8B-B14F-4D97-AF65-F5344CB8AC3E}">
        <p14:creationId xmlns:p14="http://schemas.microsoft.com/office/powerpoint/2010/main" xmlns="" val="2287101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1251"/>
            <a:ext cx="10515600" cy="1325563"/>
          </a:xfrm>
        </p:spPr>
        <p:txBody>
          <a:bodyPr/>
          <a:lstStyle/>
          <a:p>
            <a:r>
              <a:rPr lang="en-IN" sz="2800" b="1" kern="0" dirty="0" smtClean="0">
                <a:solidFill>
                  <a:srgbClr val="990000"/>
                </a:solidFill>
                <a:latin typeface="Arial"/>
                <a:cs typeface="Arial"/>
              </a:rPr>
              <a:t>MONETARY POLICY </a:t>
            </a:r>
            <a:r>
              <a:rPr kumimoji="0" lang="en-IN" sz="2800" b="1" i="0" u="none" strike="noStrike" kern="0" cap="none" spc="0" normalizeH="0" baseline="0" noProof="0" dirty="0" smtClean="0">
                <a:ln>
                  <a:noFill/>
                </a:ln>
                <a:solidFill>
                  <a:srgbClr val="990000"/>
                </a:solidFill>
                <a:effectLst/>
                <a:uLnTx/>
                <a:uFillTx/>
                <a:latin typeface="Arial"/>
                <a:ea typeface="+mj-ea"/>
                <a:cs typeface="Arial"/>
              </a:rPr>
              <a:t> </a:t>
            </a:r>
            <a:endParaRPr lang="en-US" dirty="0"/>
          </a:p>
        </p:txBody>
      </p:sp>
      <p:sp>
        <p:nvSpPr>
          <p:cNvPr id="3" name="Content Placeholder 2"/>
          <p:cNvSpPr>
            <a:spLocks noGrp="1"/>
          </p:cNvSpPr>
          <p:nvPr>
            <p:ph idx="1"/>
          </p:nvPr>
        </p:nvSpPr>
        <p:spPr>
          <a:xfrm>
            <a:off x="890452" y="1802676"/>
            <a:ext cx="10515600" cy="4506684"/>
          </a:xfrm>
        </p:spPr>
        <p:txBody>
          <a:bodyPr>
            <a:noAutofit/>
          </a:bodyPr>
          <a:lstStyle/>
          <a:p>
            <a:pPr marL="342900" lvl="0" indent="-342900">
              <a:lnSpc>
                <a:spcPct val="100000"/>
              </a:lnSpc>
              <a:spcBef>
                <a:spcPts val="0"/>
              </a:spcBef>
            </a:pPr>
            <a:r>
              <a:rPr lang="en-US" dirty="0" smtClean="0">
                <a:solidFill>
                  <a:srgbClr val="C00000"/>
                </a:solidFill>
                <a:latin typeface="Arial"/>
                <a:cs typeface="Arial"/>
              </a:rPr>
              <a:t>Central Bank takes into account in its Monetary Policy operations, the likely changes in government balances</a:t>
            </a:r>
          </a:p>
          <a:p>
            <a:pPr marL="342900" lvl="0" indent="-342900">
              <a:lnSpc>
                <a:spcPct val="100000"/>
              </a:lnSpc>
              <a:spcBef>
                <a:spcPts val="0"/>
              </a:spcBef>
            </a:pPr>
            <a:r>
              <a:rPr lang="en-US" dirty="0" smtClean="0">
                <a:solidFill>
                  <a:srgbClr val="C00000"/>
                </a:solidFill>
                <a:latin typeface="Arial"/>
                <a:cs typeface="Arial"/>
              </a:rPr>
              <a:t>Ministry of Finance provides to the Central Bank information on government’s expected cash flows and balance</a:t>
            </a:r>
          </a:p>
          <a:p>
            <a:pPr marL="342900" lvl="0" indent="-342900">
              <a:lnSpc>
                <a:spcPct val="100000"/>
              </a:lnSpc>
              <a:spcBef>
                <a:spcPts val="0"/>
              </a:spcBef>
            </a:pPr>
            <a:r>
              <a:rPr lang="en-US" dirty="0" smtClean="0">
                <a:solidFill>
                  <a:srgbClr val="C00000"/>
                </a:solidFill>
                <a:latin typeface="Arial"/>
                <a:cs typeface="Arial"/>
              </a:rPr>
              <a:t>The Central Bank also provides information to the Ministry of Finance on government’s actual balance on daily basis </a:t>
            </a:r>
          </a:p>
          <a:p>
            <a:pPr marL="342900" lvl="0" indent="-342900">
              <a:lnSpc>
                <a:spcPct val="100000"/>
              </a:lnSpc>
              <a:spcBef>
                <a:spcPts val="0"/>
              </a:spcBef>
            </a:pPr>
            <a:r>
              <a:rPr lang="en-US" dirty="0" smtClean="0">
                <a:solidFill>
                  <a:srgbClr val="C00000"/>
                </a:solidFill>
                <a:latin typeface="Arial"/>
                <a:cs typeface="Arial"/>
              </a:rPr>
              <a:t>In addition to giving monthly accounts figures of receipts and expenditure, the Ministry of Finance also gives these forecasts of the daily cash position of the government.</a:t>
            </a:r>
          </a:p>
          <a:p>
            <a:pPr marL="342900" lvl="0" indent="-342900">
              <a:lnSpc>
                <a:spcPct val="100000"/>
              </a:lnSpc>
              <a:spcBef>
                <a:spcPts val="0"/>
              </a:spcBef>
              <a:buNone/>
            </a:pPr>
            <a:r>
              <a:rPr lang="en-US" dirty="0" smtClean="0">
                <a:solidFill>
                  <a:srgbClr val="C00000"/>
                </a:solidFill>
                <a:latin typeface="Arial"/>
                <a:cs typeface="Arial"/>
              </a:rPr>
              <a:t>	</a:t>
            </a:r>
          </a:p>
          <a:p>
            <a:pPr marL="342900" lvl="0" indent="-342900">
              <a:lnSpc>
                <a:spcPct val="100000"/>
              </a:lnSpc>
              <a:spcBef>
                <a:spcPts val="0"/>
              </a:spcBef>
              <a:buNone/>
            </a:pPr>
            <a:endParaRPr lang="en-US" dirty="0" smtClean="0">
              <a:solidFill>
                <a:srgbClr val="C00000"/>
              </a:solidFill>
              <a:latin typeface="Arial"/>
              <a:cs typeface="Arial"/>
            </a:endParaRPr>
          </a:p>
          <a:p>
            <a:pPr marL="342900" lvl="0" indent="-342900">
              <a:lnSpc>
                <a:spcPct val="100000"/>
              </a:lnSpc>
              <a:spcBef>
                <a:spcPts val="0"/>
              </a:spcBef>
              <a:buNone/>
            </a:pPr>
            <a:r>
              <a:rPr lang="en-US" dirty="0" smtClean="0">
                <a:solidFill>
                  <a:srgbClr val="C00000"/>
                </a:solidFill>
                <a:latin typeface="Arial"/>
                <a:cs typeface="Arial"/>
              </a:rPr>
              <a:t>   </a:t>
            </a:r>
          </a:p>
          <a:p>
            <a:pPr marL="342900" lvl="0" indent="-342900">
              <a:lnSpc>
                <a:spcPct val="100000"/>
              </a:lnSpc>
              <a:spcBef>
                <a:spcPts val="0"/>
              </a:spcBef>
            </a:pPr>
            <a:endParaRPr lang="en-US" dirty="0" smtClean="0">
              <a:solidFill>
                <a:srgbClr val="C00000"/>
              </a:solidFill>
              <a:latin typeface="Arial"/>
              <a:cs typeface="Arial"/>
            </a:endParaRPr>
          </a:p>
          <a:p>
            <a:pPr marL="342900" lvl="0" indent="-342900">
              <a:lnSpc>
                <a:spcPct val="100000"/>
              </a:lnSpc>
              <a:spcBef>
                <a:spcPts val="0"/>
              </a:spcBef>
            </a:pPr>
            <a:endParaRPr lang="en-US" dirty="0" smtClean="0">
              <a:solidFill>
                <a:srgbClr val="C00000"/>
              </a:solidFill>
              <a:latin typeface="Arial"/>
              <a:cs typeface="Arial"/>
            </a:endParaRPr>
          </a:p>
          <a:p>
            <a:pPr>
              <a:buNone/>
            </a:pPr>
            <a:endParaRPr lang="en-US" dirty="0"/>
          </a:p>
        </p:txBody>
      </p:sp>
    </p:spTree>
    <p:extLst>
      <p:ext uri="{BB962C8B-B14F-4D97-AF65-F5344CB8AC3E}">
        <p14:creationId xmlns:p14="http://schemas.microsoft.com/office/powerpoint/2010/main" xmlns="" val="2287101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1251"/>
            <a:ext cx="10515600" cy="1325563"/>
          </a:xfrm>
        </p:spPr>
        <p:txBody>
          <a:bodyPr/>
          <a:lstStyle/>
          <a:p>
            <a:r>
              <a:rPr lang="en-IN" sz="2800" b="1" kern="0" dirty="0" smtClean="0">
                <a:solidFill>
                  <a:srgbClr val="990000"/>
                </a:solidFill>
                <a:latin typeface="Arial"/>
                <a:cs typeface="Arial"/>
              </a:rPr>
              <a:t>DEBT MANAGEMENT POLICY </a:t>
            </a:r>
            <a:r>
              <a:rPr kumimoji="0" lang="en-IN" sz="2800" b="1" i="0" u="none" strike="noStrike" kern="0" cap="none" spc="0" normalizeH="0" baseline="0" noProof="0" dirty="0" smtClean="0">
                <a:ln>
                  <a:noFill/>
                </a:ln>
                <a:solidFill>
                  <a:srgbClr val="990000"/>
                </a:solidFill>
                <a:effectLst/>
                <a:uLnTx/>
                <a:uFillTx/>
                <a:latin typeface="Arial"/>
                <a:ea typeface="+mj-ea"/>
                <a:cs typeface="Arial"/>
              </a:rPr>
              <a:t> </a:t>
            </a:r>
            <a:endParaRPr lang="en-US" dirty="0"/>
          </a:p>
        </p:txBody>
      </p:sp>
      <p:sp>
        <p:nvSpPr>
          <p:cNvPr id="3" name="Content Placeholder 2"/>
          <p:cNvSpPr>
            <a:spLocks noGrp="1"/>
          </p:cNvSpPr>
          <p:nvPr>
            <p:ph idx="1"/>
          </p:nvPr>
        </p:nvSpPr>
        <p:spPr>
          <a:xfrm>
            <a:off x="903515" y="1489167"/>
            <a:ext cx="10515600" cy="4781003"/>
          </a:xfrm>
        </p:spPr>
        <p:txBody>
          <a:bodyPr>
            <a:noAutofit/>
          </a:bodyPr>
          <a:lstStyle/>
          <a:p>
            <a:pPr marL="342900" lvl="0" indent="-342900">
              <a:lnSpc>
                <a:spcPct val="100000"/>
              </a:lnSpc>
              <a:spcBef>
                <a:spcPts val="0"/>
              </a:spcBef>
            </a:pPr>
            <a:r>
              <a:rPr lang="en-US" dirty="0" smtClean="0">
                <a:solidFill>
                  <a:srgbClr val="C00000"/>
                </a:solidFill>
                <a:latin typeface="Arial"/>
                <a:cs typeface="Arial"/>
              </a:rPr>
              <a:t>Integration between cash and debt management ensures:</a:t>
            </a:r>
          </a:p>
          <a:p>
            <a:pPr marL="342900" lvl="0" indent="-342900">
              <a:lnSpc>
                <a:spcPct val="100000"/>
              </a:lnSpc>
              <a:spcBef>
                <a:spcPts val="0"/>
              </a:spcBef>
              <a:buNone/>
            </a:pPr>
            <a:r>
              <a:rPr lang="en-US" dirty="0" smtClean="0">
                <a:solidFill>
                  <a:srgbClr val="C00000"/>
                </a:solidFill>
                <a:latin typeface="Arial"/>
                <a:cs typeface="Arial"/>
              </a:rPr>
              <a:t>		- Debt issue decisions keep in view the seasonal  	 	  	  nature of government’s cash flows</a:t>
            </a:r>
          </a:p>
          <a:p>
            <a:pPr marL="342900" lvl="0" indent="-342900">
              <a:lnSpc>
                <a:spcPct val="100000"/>
              </a:lnSpc>
              <a:spcBef>
                <a:spcPts val="0"/>
              </a:spcBef>
              <a:buNone/>
            </a:pPr>
            <a:r>
              <a:rPr lang="en-US" dirty="0" smtClean="0">
                <a:solidFill>
                  <a:srgbClr val="C00000"/>
                </a:solidFill>
                <a:latin typeface="Arial"/>
                <a:cs typeface="Arial"/>
              </a:rPr>
              <a:t>		- An overview of the market is available in deciding the 	 	  balance of short and long term debt and treasury bills</a:t>
            </a:r>
          </a:p>
          <a:p>
            <a:pPr marL="342900" lvl="0" indent="-342900">
              <a:lnSpc>
                <a:spcPct val="100000"/>
              </a:lnSpc>
              <a:spcBef>
                <a:spcPts val="0"/>
              </a:spcBef>
              <a:buNone/>
            </a:pPr>
            <a:r>
              <a:rPr lang="en-US" dirty="0" smtClean="0">
                <a:solidFill>
                  <a:srgbClr val="C00000"/>
                </a:solidFill>
                <a:latin typeface="Arial"/>
                <a:cs typeface="Arial"/>
              </a:rPr>
              <a:t>		- Active cash management</a:t>
            </a:r>
          </a:p>
          <a:p>
            <a:pPr marL="342900" lvl="0" indent="-342900">
              <a:lnSpc>
                <a:spcPct val="100000"/>
              </a:lnSpc>
              <a:spcBef>
                <a:spcPts val="0"/>
              </a:spcBef>
            </a:pPr>
            <a:r>
              <a:rPr lang="en-US" dirty="0" smtClean="0">
                <a:solidFill>
                  <a:srgbClr val="C00000"/>
                </a:solidFill>
                <a:latin typeface="Arial"/>
                <a:cs typeface="Arial"/>
              </a:rPr>
              <a:t>Integration or a high degree of coordination between cash and debt management is the norm as far as best practice is concerned </a:t>
            </a:r>
          </a:p>
          <a:p>
            <a:pPr marL="342900" lvl="0" indent="-342900">
              <a:lnSpc>
                <a:spcPct val="100000"/>
              </a:lnSpc>
              <a:spcBef>
                <a:spcPts val="0"/>
              </a:spcBef>
            </a:pPr>
            <a:r>
              <a:rPr lang="en-US" dirty="0" smtClean="0">
                <a:solidFill>
                  <a:srgbClr val="C00000"/>
                </a:solidFill>
                <a:latin typeface="Arial"/>
                <a:cs typeface="Arial"/>
              </a:rPr>
              <a:t>The formation of a Debt Management Office separate from the Central Bank, is also becoming a norm.</a:t>
            </a:r>
          </a:p>
          <a:p>
            <a:pPr marL="342900" lvl="0" indent="-342900">
              <a:lnSpc>
                <a:spcPct val="100000"/>
              </a:lnSpc>
              <a:spcBef>
                <a:spcPts val="0"/>
              </a:spcBef>
              <a:buNone/>
            </a:pPr>
            <a:r>
              <a:rPr lang="en-US" dirty="0" smtClean="0">
                <a:solidFill>
                  <a:srgbClr val="C00000"/>
                </a:solidFill>
                <a:latin typeface="Arial"/>
                <a:cs typeface="Arial"/>
              </a:rPr>
              <a:t>	</a:t>
            </a:r>
          </a:p>
          <a:p>
            <a:pPr marL="342900" lvl="0" indent="-342900">
              <a:lnSpc>
                <a:spcPct val="100000"/>
              </a:lnSpc>
              <a:spcBef>
                <a:spcPts val="0"/>
              </a:spcBef>
              <a:buNone/>
            </a:pPr>
            <a:endParaRPr lang="en-US" dirty="0" smtClean="0">
              <a:solidFill>
                <a:srgbClr val="C00000"/>
              </a:solidFill>
              <a:latin typeface="Arial"/>
              <a:cs typeface="Arial"/>
            </a:endParaRPr>
          </a:p>
          <a:p>
            <a:pPr marL="342900" lvl="0" indent="-342900">
              <a:lnSpc>
                <a:spcPct val="100000"/>
              </a:lnSpc>
              <a:spcBef>
                <a:spcPts val="0"/>
              </a:spcBef>
              <a:buNone/>
            </a:pPr>
            <a:r>
              <a:rPr lang="en-US" dirty="0" smtClean="0">
                <a:solidFill>
                  <a:srgbClr val="C00000"/>
                </a:solidFill>
                <a:latin typeface="Arial"/>
                <a:cs typeface="Arial"/>
              </a:rPr>
              <a:t>   </a:t>
            </a:r>
          </a:p>
          <a:p>
            <a:pPr marL="342900" lvl="0" indent="-342900">
              <a:lnSpc>
                <a:spcPct val="100000"/>
              </a:lnSpc>
              <a:spcBef>
                <a:spcPts val="0"/>
              </a:spcBef>
            </a:pPr>
            <a:endParaRPr lang="en-US" dirty="0" smtClean="0">
              <a:solidFill>
                <a:srgbClr val="C00000"/>
              </a:solidFill>
              <a:latin typeface="Arial"/>
              <a:cs typeface="Arial"/>
            </a:endParaRPr>
          </a:p>
          <a:p>
            <a:pPr marL="342900" lvl="0" indent="-342900">
              <a:lnSpc>
                <a:spcPct val="100000"/>
              </a:lnSpc>
              <a:spcBef>
                <a:spcPts val="0"/>
              </a:spcBef>
            </a:pPr>
            <a:endParaRPr lang="en-US" dirty="0" smtClean="0">
              <a:solidFill>
                <a:srgbClr val="C00000"/>
              </a:solidFill>
              <a:latin typeface="Arial"/>
              <a:cs typeface="Arial"/>
            </a:endParaRPr>
          </a:p>
          <a:p>
            <a:pPr>
              <a:buNone/>
            </a:pPr>
            <a:endParaRPr lang="en-US" dirty="0"/>
          </a:p>
        </p:txBody>
      </p:sp>
    </p:spTree>
    <p:extLst>
      <p:ext uri="{BB962C8B-B14F-4D97-AF65-F5344CB8AC3E}">
        <p14:creationId xmlns:p14="http://schemas.microsoft.com/office/powerpoint/2010/main" xmlns="" val="2287101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1251"/>
            <a:ext cx="10515600" cy="1325563"/>
          </a:xfrm>
        </p:spPr>
        <p:txBody>
          <a:bodyPr/>
          <a:lstStyle/>
          <a:p>
            <a:r>
              <a:rPr lang="en-IN" sz="2800" b="1" kern="0" baseline="0" dirty="0" smtClean="0">
                <a:solidFill>
                  <a:srgbClr val="990000"/>
                </a:solidFill>
                <a:latin typeface="Arial"/>
                <a:cs typeface="Arial"/>
              </a:rPr>
              <a:t>CLEAR</a:t>
            </a:r>
            <a:r>
              <a:rPr lang="en-IN" sz="2800" b="1" kern="0" dirty="0" smtClean="0">
                <a:solidFill>
                  <a:srgbClr val="990000"/>
                </a:solidFill>
                <a:latin typeface="Arial"/>
                <a:cs typeface="Arial"/>
              </a:rPr>
              <a:t> OUTLINING OF THE ROLE OF CENTRAL BANK, BUDGET DIVISION, MIDDLE OFFICE (DEBT MANAGEMENT), CGA AND LINE MINISTRIES</a:t>
            </a:r>
            <a:endParaRPr lang="en-US" dirty="0"/>
          </a:p>
        </p:txBody>
      </p:sp>
      <p:sp>
        <p:nvSpPr>
          <p:cNvPr id="3" name="Content Placeholder 2"/>
          <p:cNvSpPr>
            <a:spLocks noGrp="1"/>
          </p:cNvSpPr>
          <p:nvPr>
            <p:ph idx="1"/>
          </p:nvPr>
        </p:nvSpPr>
        <p:spPr>
          <a:xfrm>
            <a:off x="916578" y="1580606"/>
            <a:ext cx="10515600" cy="4702628"/>
          </a:xfrm>
        </p:spPr>
        <p:txBody>
          <a:bodyPr>
            <a:noAutofit/>
          </a:bodyPr>
          <a:lstStyle/>
          <a:p>
            <a:pPr marL="342900" lvl="0" indent="-342900">
              <a:lnSpc>
                <a:spcPct val="100000"/>
              </a:lnSpc>
              <a:spcBef>
                <a:spcPts val="0"/>
              </a:spcBef>
              <a:buNone/>
            </a:pPr>
            <a:r>
              <a:rPr lang="en-US" dirty="0" smtClean="0">
                <a:solidFill>
                  <a:srgbClr val="C00000"/>
                </a:solidFill>
                <a:latin typeface="Arial"/>
                <a:cs typeface="Arial"/>
              </a:rPr>
              <a:t>	</a:t>
            </a:r>
          </a:p>
          <a:p>
            <a:pPr marL="342900" lvl="0" indent="-342900">
              <a:lnSpc>
                <a:spcPct val="100000"/>
              </a:lnSpc>
              <a:spcBef>
                <a:spcPts val="0"/>
              </a:spcBef>
            </a:pPr>
            <a:r>
              <a:rPr lang="en-US" dirty="0" smtClean="0">
                <a:solidFill>
                  <a:srgbClr val="C00000"/>
                </a:solidFill>
                <a:latin typeface="Arial"/>
                <a:cs typeface="Arial"/>
              </a:rPr>
              <a:t>Cash Management Manual will have to clearly lay down the role of all the participants. This will generally consist of:</a:t>
            </a:r>
          </a:p>
          <a:p>
            <a:pPr marL="342900" lvl="0" indent="-342900">
              <a:lnSpc>
                <a:spcPct val="100000"/>
              </a:lnSpc>
              <a:spcBef>
                <a:spcPts val="0"/>
              </a:spcBef>
              <a:buNone/>
            </a:pPr>
            <a:r>
              <a:rPr lang="en-US" dirty="0" smtClean="0">
                <a:solidFill>
                  <a:srgbClr val="C00000"/>
                </a:solidFill>
                <a:latin typeface="Arial"/>
                <a:cs typeface="Arial"/>
              </a:rPr>
              <a:t>		- Central Bank providing banking services and flows</a:t>
            </a:r>
          </a:p>
          <a:p>
            <a:pPr marL="342900" lvl="0" indent="-342900">
              <a:lnSpc>
                <a:spcPct val="100000"/>
              </a:lnSpc>
              <a:spcBef>
                <a:spcPts val="0"/>
              </a:spcBef>
              <a:buNone/>
            </a:pPr>
            <a:r>
              <a:rPr lang="en-US" dirty="0" smtClean="0">
                <a:solidFill>
                  <a:srgbClr val="C00000"/>
                </a:solidFill>
                <a:latin typeface="Arial"/>
                <a:cs typeface="Arial"/>
              </a:rPr>
              <a:t>		-  Spending Agencies and Tax departments providing data 	    concerning their expenditure and receipts </a:t>
            </a:r>
          </a:p>
          <a:p>
            <a:pPr marL="342900" lvl="0" indent="-342900">
              <a:lnSpc>
                <a:spcPct val="100000"/>
              </a:lnSpc>
              <a:spcBef>
                <a:spcPts val="0"/>
              </a:spcBef>
              <a:buNone/>
            </a:pPr>
            <a:r>
              <a:rPr lang="en-US" dirty="0" smtClean="0">
                <a:solidFill>
                  <a:srgbClr val="C00000"/>
                </a:solidFill>
                <a:latin typeface="Arial"/>
                <a:cs typeface="Arial"/>
              </a:rPr>
              <a:t>		-  CGA/ CCAs aggregating the “above the line” cash 		    forecasts</a:t>
            </a:r>
          </a:p>
          <a:p>
            <a:pPr marL="342900" lvl="0" indent="-342900">
              <a:lnSpc>
                <a:spcPct val="100000"/>
              </a:lnSpc>
              <a:spcBef>
                <a:spcPts val="0"/>
              </a:spcBef>
              <a:buNone/>
            </a:pPr>
            <a:r>
              <a:rPr lang="en-US" dirty="0" smtClean="0">
                <a:solidFill>
                  <a:srgbClr val="C00000"/>
                </a:solidFill>
                <a:latin typeface="Arial"/>
                <a:cs typeface="Arial"/>
              </a:rPr>
              <a:t>		-  Budget Division/ Debt Office adding “below the line” 	  	   transactions and also taking decisions about investments 	   and issue of Treasury Bills.</a:t>
            </a:r>
          </a:p>
          <a:p>
            <a:pPr marL="342900" lvl="0" indent="-342900">
              <a:lnSpc>
                <a:spcPct val="100000"/>
              </a:lnSpc>
              <a:spcBef>
                <a:spcPts val="0"/>
              </a:spcBef>
              <a:buNone/>
            </a:pPr>
            <a:r>
              <a:rPr lang="en-US" dirty="0" smtClean="0">
                <a:solidFill>
                  <a:srgbClr val="C00000"/>
                </a:solidFill>
                <a:latin typeface="Arial"/>
                <a:cs typeface="Arial"/>
              </a:rPr>
              <a:t> </a:t>
            </a:r>
          </a:p>
          <a:p>
            <a:pPr marL="342900" lvl="0" indent="-342900">
              <a:lnSpc>
                <a:spcPct val="100000"/>
              </a:lnSpc>
              <a:spcBef>
                <a:spcPts val="0"/>
              </a:spcBef>
              <a:buNone/>
            </a:pPr>
            <a:r>
              <a:rPr lang="en-US" dirty="0" smtClean="0">
                <a:solidFill>
                  <a:srgbClr val="C00000"/>
                </a:solidFill>
                <a:latin typeface="Arial"/>
                <a:cs typeface="Arial"/>
              </a:rPr>
              <a:t> </a:t>
            </a:r>
          </a:p>
          <a:p>
            <a:pPr marL="342900" lvl="0" indent="-342900">
              <a:lnSpc>
                <a:spcPct val="100000"/>
              </a:lnSpc>
              <a:spcBef>
                <a:spcPts val="0"/>
              </a:spcBef>
              <a:buNone/>
            </a:pPr>
            <a:endParaRPr lang="en-US" dirty="0" smtClean="0">
              <a:solidFill>
                <a:srgbClr val="C00000"/>
              </a:solidFill>
              <a:latin typeface="Arial"/>
              <a:cs typeface="Arial"/>
            </a:endParaRPr>
          </a:p>
          <a:p>
            <a:pPr marL="342900" lvl="0" indent="-342900">
              <a:lnSpc>
                <a:spcPct val="100000"/>
              </a:lnSpc>
              <a:spcBef>
                <a:spcPts val="0"/>
              </a:spcBef>
            </a:pPr>
            <a:endParaRPr lang="en-US" dirty="0" smtClean="0">
              <a:solidFill>
                <a:srgbClr val="C00000"/>
              </a:solidFill>
              <a:latin typeface="Arial"/>
              <a:cs typeface="Arial"/>
            </a:endParaRPr>
          </a:p>
          <a:p>
            <a:pPr marL="342900" lvl="0" indent="-342900">
              <a:lnSpc>
                <a:spcPct val="100000"/>
              </a:lnSpc>
              <a:spcBef>
                <a:spcPts val="0"/>
              </a:spcBef>
              <a:buNone/>
            </a:pPr>
            <a:r>
              <a:rPr lang="en-US" dirty="0" smtClean="0">
                <a:solidFill>
                  <a:srgbClr val="C00000"/>
                </a:solidFill>
                <a:latin typeface="Arial"/>
                <a:cs typeface="Arial"/>
              </a:rPr>
              <a:t>	</a:t>
            </a:r>
          </a:p>
          <a:p>
            <a:pPr marL="342900" lvl="0" indent="-342900">
              <a:lnSpc>
                <a:spcPct val="100000"/>
              </a:lnSpc>
              <a:spcBef>
                <a:spcPts val="0"/>
              </a:spcBef>
              <a:buNone/>
            </a:pPr>
            <a:endParaRPr lang="en-US" dirty="0" smtClean="0">
              <a:solidFill>
                <a:srgbClr val="C00000"/>
              </a:solidFill>
              <a:latin typeface="Arial"/>
              <a:cs typeface="Arial"/>
            </a:endParaRPr>
          </a:p>
          <a:p>
            <a:pPr marL="342900" lvl="0" indent="-342900">
              <a:lnSpc>
                <a:spcPct val="100000"/>
              </a:lnSpc>
              <a:spcBef>
                <a:spcPts val="0"/>
              </a:spcBef>
              <a:buNone/>
            </a:pPr>
            <a:r>
              <a:rPr lang="en-US" dirty="0" smtClean="0">
                <a:solidFill>
                  <a:srgbClr val="C00000"/>
                </a:solidFill>
                <a:latin typeface="Arial"/>
                <a:cs typeface="Arial"/>
              </a:rPr>
              <a:t>   </a:t>
            </a:r>
          </a:p>
          <a:p>
            <a:pPr marL="342900" lvl="0" indent="-342900">
              <a:lnSpc>
                <a:spcPct val="100000"/>
              </a:lnSpc>
              <a:spcBef>
                <a:spcPts val="0"/>
              </a:spcBef>
            </a:pPr>
            <a:endParaRPr lang="en-US" dirty="0" smtClean="0">
              <a:solidFill>
                <a:srgbClr val="C00000"/>
              </a:solidFill>
              <a:latin typeface="Arial"/>
              <a:cs typeface="Arial"/>
            </a:endParaRPr>
          </a:p>
          <a:p>
            <a:pPr marL="342900" lvl="0" indent="-342900">
              <a:lnSpc>
                <a:spcPct val="100000"/>
              </a:lnSpc>
              <a:spcBef>
                <a:spcPts val="0"/>
              </a:spcBef>
            </a:pPr>
            <a:endParaRPr lang="en-US" dirty="0" smtClean="0">
              <a:solidFill>
                <a:srgbClr val="C00000"/>
              </a:solidFill>
              <a:latin typeface="Arial"/>
              <a:cs typeface="Arial"/>
            </a:endParaRPr>
          </a:p>
          <a:p>
            <a:pPr>
              <a:buNone/>
            </a:pPr>
            <a:endParaRPr lang="en-US" dirty="0"/>
          </a:p>
        </p:txBody>
      </p:sp>
    </p:spTree>
    <p:extLst>
      <p:ext uri="{BB962C8B-B14F-4D97-AF65-F5344CB8AC3E}">
        <p14:creationId xmlns:p14="http://schemas.microsoft.com/office/powerpoint/2010/main" xmlns="" val="22871010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dirty="0" smtClean="0">
                <a:solidFill>
                  <a:srgbClr val="C00000"/>
                </a:solidFill>
              </a:rPr>
              <a:t>THANK YOU</a:t>
            </a:r>
            <a:endParaRPr lang="en-US" dirty="0">
              <a:solidFill>
                <a:srgbClr val="C00000"/>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19963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IN" sz="2800" b="1" i="0" u="none" strike="noStrike" kern="0" cap="none" spc="0" normalizeH="0" baseline="0" noProof="0" dirty="0" smtClean="0">
                <a:ln>
                  <a:noFill/>
                </a:ln>
                <a:solidFill>
                  <a:srgbClr val="990000"/>
                </a:solidFill>
                <a:effectLst/>
                <a:uLnTx/>
                <a:uFillTx/>
                <a:latin typeface="Arial"/>
                <a:ea typeface="+mj-ea"/>
                <a:cs typeface="Arial"/>
              </a:rPr>
              <a:t>WHAT IS CASH MANAGEMENT?</a:t>
            </a:r>
            <a:endParaRPr lang="en-US" dirty="0"/>
          </a:p>
        </p:txBody>
      </p:sp>
      <p:sp>
        <p:nvSpPr>
          <p:cNvPr id="3" name="Content Placeholder 2"/>
          <p:cNvSpPr>
            <a:spLocks noGrp="1"/>
          </p:cNvSpPr>
          <p:nvPr>
            <p:ph idx="1"/>
          </p:nvPr>
        </p:nvSpPr>
        <p:spPr/>
        <p:txBody>
          <a:bodyPr>
            <a:normAutofit fontScale="92500" lnSpcReduction="20000"/>
          </a:bodyPr>
          <a:lstStyle/>
          <a:p>
            <a:pPr marL="342900" lvl="0" indent="-342900" fontAlgn="base">
              <a:lnSpc>
                <a:spcPct val="100000"/>
              </a:lnSpc>
              <a:spcBef>
                <a:spcPct val="20000"/>
              </a:spcBef>
              <a:spcAft>
                <a:spcPct val="0"/>
              </a:spcAft>
              <a:buFontTx/>
              <a:buChar char="•"/>
            </a:pPr>
            <a:r>
              <a:rPr lang="en-IN" dirty="0" smtClean="0"/>
              <a:t> </a:t>
            </a:r>
            <a:r>
              <a:rPr kumimoji="0" lang="en-GB" sz="3200" b="1" i="0" u="none" strike="noStrike" kern="0" cap="none" spc="0" normalizeH="0" baseline="0" noProof="0" dirty="0" smtClean="0">
                <a:ln>
                  <a:noFill/>
                </a:ln>
                <a:solidFill>
                  <a:srgbClr val="C00000"/>
                </a:solidFill>
                <a:effectLst/>
                <a:uLnTx/>
                <a:uFillTx/>
                <a:latin typeface="Arial"/>
                <a:ea typeface="+mn-ea"/>
                <a:cs typeface="Arial"/>
              </a:rPr>
              <a:t>The strategy and associated processes for managing cost-effectively the government’s short-term cash flows and cash balances, both within government, and between government and other sectors.</a:t>
            </a:r>
          </a:p>
          <a:p>
            <a:pPr marL="342900" lvl="0" indent="-342900" algn="r" fontAlgn="base">
              <a:lnSpc>
                <a:spcPct val="100000"/>
              </a:lnSpc>
              <a:spcBef>
                <a:spcPct val="20000"/>
              </a:spcBef>
              <a:spcAft>
                <a:spcPct val="0"/>
              </a:spcAft>
              <a:buNone/>
            </a:pPr>
            <a:r>
              <a:rPr kumimoji="0" lang="en-GB" sz="3200" b="1" i="0" u="none" strike="noStrike" kern="0" cap="none" spc="0" normalizeH="0" baseline="0" noProof="0" dirty="0" smtClean="0">
                <a:ln>
                  <a:noFill/>
                </a:ln>
                <a:solidFill>
                  <a:srgbClr val="C00000"/>
                </a:solidFill>
                <a:effectLst/>
                <a:uLnTx/>
                <a:uFillTx/>
                <a:latin typeface="Arial"/>
                <a:ea typeface="+mn-ea"/>
                <a:cs typeface="Arial"/>
              </a:rPr>
              <a:t>(</a:t>
            </a:r>
            <a:r>
              <a:rPr kumimoji="0" lang="en-GB" sz="3200" b="1" i="1" u="none" strike="noStrike" kern="0" cap="none" spc="0" normalizeH="0" baseline="0" noProof="0" dirty="0" smtClean="0">
                <a:ln>
                  <a:noFill/>
                </a:ln>
                <a:solidFill>
                  <a:srgbClr val="C00000"/>
                </a:solidFill>
                <a:effectLst/>
                <a:uLnTx/>
                <a:uFillTx/>
                <a:latin typeface="Arial"/>
                <a:ea typeface="+mn-ea"/>
                <a:cs typeface="Arial"/>
              </a:rPr>
              <a:t>Williams 2004)</a:t>
            </a:r>
          </a:p>
          <a:p>
            <a:pPr marL="342900" lvl="0" indent="-342900" fontAlgn="base">
              <a:lnSpc>
                <a:spcPct val="100000"/>
              </a:lnSpc>
              <a:spcBef>
                <a:spcPct val="20000"/>
              </a:spcBef>
              <a:spcAft>
                <a:spcPct val="0"/>
              </a:spcAft>
              <a:buFontTx/>
              <a:buChar char="•"/>
            </a:pPr>
            <a:endParaRPr kumimoji="0" lang="en-US" sz="3200" b="1" i="0" u="none" strike="noStrike" kern="0" cap="none" spc="0" normalizeH="0" baseline="0" noProof="0" dirty="0" smtClean="0">
              <a:ln>
                <a:noFill/>
              </a:ln>
              <a:solidFill>
                <a:srgbClr val="C00000"/>
              </a:solidFill>
              <a:effectLst/>
              <a:uLnTx/>
              <a:uFillTx/>
              <a:latin typeface="Arial"/>
              <a:ea typeface="+mn-ea"/>
              <a:cs typeface="Arial"/>
            </a:endParaRPr>
          </a:p>
          <a:p>
            <a:pPr marL="342900" lvl="0" indent="-342900" fontAlgn="base">
              <a:lnSpc>
                <a:spcPct val="100000"/>
              </a:lnSpc>
              <a:spcBef>
                <a:spcPct val="20000"/>
              </a:spcBef>
              <a:spcAft>
                <a:spcPct val="0"/>
              </a:spcAft>
              <a:buFontTx/>
              <a:buChar char="•"/>
            </a:pPr>
            <a:r>
              <a:rPr kumimoji="0" lang="en-GB" sz="3200" b="1" i="0" u="none" strike="noStrike" kern="0" cap="none" spc="0" normalizeH="0" baseline="0" noProof="0" dirty="0" smtClean="0">
                <a:ln>
                  <a:noFill/>
                </a:ln>
                <a:solidFill>
                  <a:srgbClr val="C00000"/>
                </a:solidFill>
                <a:effectLst/>
                <a:uLnTx/>
                <a:uFillTx/>
                <a:latin typeface="Arial"/>
                <a:ea typeface="+mn-ea"/>
                <a:cs typeface="Arial"/>
              </a:rPr>
              <a:t>Having the right money in the right place at the right time to meet the government’s obligations in the most cost-effective way</a:t>
            </a:r>
          </a:p>
          <a:p>
            <a:pPr marL="342900" lvl="0" indent="-342900" algn="r" fontAlgn="base">
              <a:lnSpc>
                <a:spcPct val="100000"/>
              </a:lnSpc>
              <a:spcBef>
                <a:spcPct val="20000"/>
              </a:spcBef>
              <a:spcAft>
                <a:spcPct val="0"/>
              </a:spcAft>
              <a:buNone/>
            </a:pPr>
            <a:r>
              <a:rPr lang="en-GB" b="1" kern="0" dirty="0">
                <a:solidFill>
                  <a:srgbClr val="C00000"/>
                </a:solidFill>
                <a:latin typeface="Arial"/>
                <a:cs typeface="Arial"/>
              </a:rPr>
              <a:t>(</a:t>
            </a:r>
            <a:r>
              <a:rPr lang="en-GB" b="1" kern="0" dirty="0" err="1">
                <a:solidFill>
                  <a:srgbClr val="C00000"/>
                </a:solidFill>
                <a:latin typeface="Arial"/>
                <a:cs typeface="Arial"/>
              </a:rPr>
              <a:t>Storkey</a:t>
            </a:r>
            <a:r>
              <a:rPr lang="en-GB" b="1" kern="0" dirty="0">
                <a:solidFill>
                  <a:srgbClr val="C00000"/>
                </a:solidFill>
                <a:latin typeface="Arial"/>
                <a:cs typeface="Arial"/>
              </a:rPr>
              <a:t> 2001)</a:t>
            </a:r>
          </a:p>
          <a:p>
            <a:endParaRPr lang="en-US" dirty="0"/>
          </a:p>
        </p:txBody>
      </p:sp>
    </p:spTree>
    <p:extLst>
      <p:ext uri="{BB962C8B-B14F-4D97-AF65-F5344CB8AC3E}">
        <p14:creationId xmlns:p14="http://schemas.microsoft.com/office/powerpoint/2010/main" xmlns="" val="1515921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IN" sz="2800" b="1" i="0" u="none" strike="noStrike" kern="0" cap="none" spc="0" normalizeH="0" baseline="0" noProof="0" dirty="0" smtClean="0">
                <a:ln>
                  <a:noFill/>
                </a:ln>
                <a:solidFill>
                  <a:srgbClr val="990000"/>
                </a:solidFill>
                <a:effectLst/>
                <a:uLnTx/>
                <a:uFillTx/>
                <a:latin typeface="Arial"/>
                <a:ea typeface="+mj-ea"/>
                <a:cs typeface="Arial"/>
              </a:rPr>
              <a:t>OBJECTIVES OF CASH MANAGEMENT</a:t>
            </a:r>
            <a:endParaRPr lang="en-US" dirty="0"/>
          </a:p>
        </p:txBody>
      </p:sp>
      <p:sp>
        <p:nvSpPr>
          <p:cNvPr id="3" name="Content Placeholder 2"/>
          <p:cNvSpPr>
            <a:spLocks noGrp="1"/>
          </p:cNvSpPr>
          <p:nvPr>
            <p:ph idx="1"/>
          </p:nvPr>
        </p:nvSpPr>
        <p:spPr/>
        <p:txBody>
          <a:bodyPr>
            <a:normAutofit fontScale="85000" lnSpcReduction="20000"/>
          </a:bodyPr>
          <a:lstStyle/>
          <a:p>
            <a:pPr marL="342900" lvl="0" indent="-342900">
              <a:lnSpc>
                <a:spcPct val="100000"/>
              </a:lnSpc>
              <a:spcBef>
                <a:spcPts val="0"/>
              </a:spcBef>
            </a:pPr>
            <a:r>
              <a:rPr lang="en-US" dirty="0" smtClean="0">
                <a:solidFill>
                  <a:srgbClr val="C00000"/>
                </a:solidFill>
                <a:latin typeface="Arial"/>
                <a:cs typeface="Arial"/>
              </a:rPr>
              <a:t>To </a:t>
            </a:r>
            <a:r>
              <a:rPr lang="en-US" dirty="0">
                <a:solidFill>
                  <a:srgbClr val="C00000"/>
                </a:solidFill>
                <a:latin typeface="Arial"/>
                <a:cs typeface="Arial"/>
              </a:rPr>
              <a:t>ensure that adequate cash is available to process due payments. Pooling revenues in a treasury single account (TSA) facilitates this.</a:t>
            </a:r>
          </a:p>
          <a:p>
            <a:pPr marL="342900" lvl="0" indent="-342900">
              <a:lnSpc>
                <a:spcPct val="100000"/>
              </a:lnSpc>
              <a:spcBef>
                <a:spcPts val="0"/>
              </a:spcBef>
            </a:pPr>
            <a:endParaRPr lang="en-US" dirty="0">
              <a:solidFill>
                <a:srgbClr val="C00000"/>
              </a:solidFill>
              <a:latin typeface="Arial"/>
              <a:cs typeface="Arial"/>
            </a:endParaRPr>
          </a:p>
          <a:p>
            <a:pPr marL="342900" lvl="0" indent="-342900">
              <a:lnSpc>
                <a:spcPct val="100000"/>
              </a:lnSpc>
              <a:spcBef>
                <a:spcPts val="0"/>
              </a:spcBef>
            </a:pPr>
            <a:r>
              <a:rPr lang="en-US" dirty="0">
                <a:solidFill>
                  <a:srgbClr val="C00000"/>
                </a:solidFill>
                <a:latin typeface="Arial"/>
                <a:cs typeface="Arial"/>
              </a:rPr>
              <a:t>To manage the borrowing </a:t>
            </a:r>
            <a:r>
              <a:rPr lang="en-US" dirty="0" smtClean="0">
                <a:solidFill>
                  <a:srgbClr val="C00000"/>
                </a:solidFill>
                <a:latin typeface="Arial"/>
                <a:cs typeface="Arial"/>
              </a:rPr>
              <a:t>so as to </a:t>
            </a:r>
            <a:r>
              <a:rPr lang="en-US" dirty="0">
                <a:solidFill>
                  <a:srgbClr val="C00000"/>
                </a:solidFill>
                <a:latin typeface="Arial"/>
                <a:cs typeface="Arial"/>
              </a:rPr>
              <a:t>minimize government borrowing costs.</a:t>
            </a:r>
          </a:p>
          <a:p>
            <a:pPr marL="342900" lvl="0" indent="-342900">
              <a:lnSpc>
                <a:spcPct val="100000"/>
              </a:lnSpc>
              <a:spcBef>
                <a:spcPts val="0"/>
              </a:spcBef>
            </a:pPr>
            <a:endParaRPr lang="en-US" dirty="0">
              <a:solidFill>
                <a:srgbClr val="C00000"/>
              </a:solidFill>
              <a:latin typeface="Arial"/>
              <a:cs typeface="Arial"/>
            </a:endParaRPr>
          </a:p>
          <a:p>
            <a:pPr marL="342900" lvl="0" indent="-342900">
              <a:lnSpc>
                <a:spcPct val="100000"/>
              </a:lnSpc>
              <a:spcBef>
                <a:spcPts val="0"/>
              </a:spcBef>
            </a:pPr>
            <a:r>
              <a:rPr lang="en-US" dirty="0">
                <a:solidFill>
                  <a:srgbClr val="C00000"/>
                </a:solidFill>
                <a:latin typeface="Arial"/>
                <a:cs typeface="Arial"/>
              </a:rPr>
              <a:t>To maximize returns on financial </a:t>
            </a:r>
            <a:r>
              <a:rPr lang="en-US" dirty="0" smtClean="0">
                <a:solidFill>
                  <a:srgbClr val="C00000"/>
                </a:solidFill>
                <a:latin typeface="Arial"/>
                <a:cs typeface="Arial"/>
              </a:rPr>
              <a:t>assets </a:t>
            </a:r>
            <a:r>
              <a:rPr lang="en-US" dirty="0">
                <a:solidFill>
                  <a:srgbClr val="C00000"/>
                </a:solidFill>
                <a:latin typeface="Arial"/>
                <a:cs typeface="Arial"/>
              </a:rPr>
              <a:t>(avoid the accumulation of low-yielding government deposits </a:t>
            </a:r>
            <a:r>
              <a:rPr lang="en-US" dirty="0" smtClean="0">
                <a:solidFill>
                  <a:srgbClr val="C00000"/>
                </a:solidFill>
                <a:latin typeface="Arial"/>
                <a:cs typeface="Arial"/>
              </a:rPr>
              <a:t>or idle funds).</a:t>
            </a:r>
            <a:endParaRPr lang="en-US" dirty="0">
              <a:solidFill>
                <a:srgbClr val="C00000"/>
              </a:solidFill>
              <a:latin typeface="Arial"/>
              <a:cs typeface="Arial"/>
            </a:endParaRPr>
          </a:p>
          <a:p>
            <a:pPr marL="342900" lvl="0" indent="-342900">
              <a:lnSpc>
                <a:spcPct val="100000"/>
              </a:lnSpc>
              <a:spcBef>
                <a:spcPts val="0"/>
              </a:spcBef>
            </a:pPr>
            <a:endParaRPr lang="en-US" dirty="0">
              <a:solidFill>
                <a:srgbClr val="C00000"/>
              </a:solidFill>
              <a:latin typeface="Arial"/>
              <a:cs typeface="Arial"/>
            </a:endParaRPr>
          </a:p>
          <a:p>
            <a:pPr marL="342900" lvl="0" indent="-342900">
              <a:lnSpc>
                <a:spcPct val="100000"/>
              </a:lnSpc>
              <a:spcBef>
                <a:spcPts val="0"/>
              </a:spcBef>
            </a:pPr>
            <a:r>
              <a:rPr lang="en-US" dirty="0">
                <a:solidFill>
                  <a:srgbClr val="C00000"/>
                </a:solidFill>
                <a:latin typeface="Arial"/>
                <a:cs typeface="Arial"/>
              </a:rPr>
              <a:t>To manage </a:t>
            </a:r>
            <a:r>
              <a:rPr lang="en-US" dirty="0" smtClean="0">
                <a:solidFill>
                  <a:srgbClr val="C00000"/>
                </a:solidFill>
                <a:latin typeface="Arial"/>
                <a:cs typeface="Arial"/>
              </a:rPr>
              <a:t>risks by appropriate measures such as collateralization of government deposits.</a:t>
            </a:r>
          </a:p>
          <a:p>
            <a:pPr marL="342900" lvl="0" indent="-342900">
              <a:lnSpc>
                <a:spcPct val="100000"/>
              </a:lnSpc>
              <a:spcBef>
                <a:spcPts val="0"/>
              </a:spcBef>
            </a:pPr>
            <a:endParaRPr lang="en-US" dirty="0" smtClean="0">
              <a:solidFill>
                <a:srgbClr val="C00000"/>
              </a:solidFill>
              <a:latin typeface="Arial"/>
              <a:cs typeface="Arial"/>
            </a:endParaRPr>
          </a:p>
          <a:p>
            <a:pPr marL="342900" lvl="0" indent="-342900">
              <a:lnSpc>
                <a:spcPct val="100000"/>
              </a:lnSpc>
              <a:spcBef>
                <a:spcPts val="0"/>
              </a:spcBef>
            </a:pPr>
            <a:r>
              <a:rPr lang="en-IN" dirty="0" smtClean="0">
                <a:solidFill>
                  <a:srgbClr val="C00000"/>
                </a:solidFill>
                <a:latin typeface="Arial"/>
                <a:cs typeface="Arial"/>
              </a:rPr>
              <a:t>To support the implementation of monetary policy at minimum cost to government.</a:t>
            </a:r>
            <a:endParaRPr lang="en-US" dirty="0">
              <a:solidFill>
                <a:srgbClr val="C00000"/>
              </a:solidFill>
              <a:latin typeface="Arial"/>
              <a:cs typeface="Arial"/>
            </a:endParaRPr>
          </a:p>
          <a:p>
            <a:endParaRPr lang="en-US" dirty="0"/>
          </a:p>
        </p:txBody>
      </p:sp>
    </p:spTree>
    <p:extLst>
      <p:ext uri="{BB962C8B-B14F-4D97-AF65-F5344CB8AC3E}">
        <p14:creationId xmlns:p14="http://schemas.microsoft.com/office/powerpoint/2010/main" xmlns="" val="2287101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IN" sz="2800" b="1" i="0" u="none" strike="noStrike" kern="0" cap="none" spc="0" normalizeH="0" baseline="0" noProof="0" dirty="0" smtClean="0">
                <a:ln>
                  <a:noFill/>
                </a:ln>
                <a:solidFill>
                  <a:srgbClr val="990000"/>
                </a:solidFill>
                <a:effectLst/>
                <a:uLnTx/>
                <a:uFillTx/>
                <a:latin typeface="Arial"/>
                <a:ea typeface="+mj-ea"/>
                <a:cs typeface="Arial"/>
              </a:rPr>
              <a:t>CASH MANAGEMENT IS DIFFERENT FROM </a:t>
            </a:r>
            <a:br>
              <a:rPr kumimoji="0" lang="en-IN" sz="2800" b="1" i="0" u="none" strike="noStrike" kern="0" cap="none" spc="0" normalizeH="0" baseline="0" noProof="0" dirty="0" smtClean="0">
                <a:ln>
                  <a:noFill/>
                </a:ln>
                <a:solidFill>
                  <a:srgbClr val="990000"/>
                </a:solidFill>
                <a:effectLst/>
                <a:uLnTx/>
                <a:uFillTx/>
                <a:latin typeface="Arial"/>
                <a:ea typeface="+mj-ea"/>
                <a:cs typeface="Arial"/>
              </a:rPr>
            </a:br>
            <a:r>
              <a:rPr kumimoji="0" lang="en-IN" sz="2800" b="1" i="0" u="none" strike="noStrike" kern="0" cap="none" spc="0" normalizeH="0" baseline="0" noProof="0" dirty="0" smtClean="0">
                <a:ln>
                  <a:noFill/>
                </a:ln>
                <a:solidFill>
                  <a:srgbClr val="990000"/>
                </a:solidFill>
                <a:effectLst/>
                <a:uLnTx/>
                <a:uFillTx/>
                <a:latin typeface="Arial"/>
                <a:ea typeface="+mj-ea"/>
                <a:cs typeface="Arial"/>
              </a:rPr>
              <a:t>BUDGET MANAGEMENT</a:t>
            </a:r>
            <a:endParaRPr lang="en-US" dirty="0"/>
          </a:p>
        </p:txBody>
      </p:sp>
      <p:sp>
        <p:nvSpPr>
          <p:cNvPr id="3" name="Content Placeholder 2"/>
          <p:cNvSpPr>
            <a:spLocks noGrp="1"/>
          </p:cNvSpPr>
          <p:nvPr>
            <p:ph idx="1"/>
          </p:nvPr>
        </p:nvSpPr>
        <p:spPr>
          <a:xfrm>
            <a:off x="877389" y="2416629"/>
            <a:ext cx="10515600" cy="3448594"/>
          </a:xfrm>
        </p:spPr>
        <p:txBody>
          <a:bodyPr>
            <a:normAutofit/>
          </a:bodyPr>
          <a:lstStyle/>
          <a:p>
            <a:pPr marL="342900" lvl="0" indent="-342900">
              <a:lnSpc>
                <a:spcPct val="100000"/>
              </a:lnSpc>
              <a:spcBef>
                <a:spcPts val="0"/>
              </a:spcBef>
            </a:pPr>
            <a:r>
              <a:rPr lang="en-US" dirty="0" smtClean="0">
                <a:solidFill>
                  <a:srgbClr val="C00000"/>
                </a:solidFill>
                <a:latin typeface="Arial"/>
                <a:cs typeface="Arial"/>
              </a:rPr>
              <a:t>Budget management ensures that budget is managed within the appropriated budget and there are no excesses or shortfalls.</a:t>
            </a:r>
            <a:endParaRPr lang="en-US" dirty="0">
              <a:solidFill>
                <a:srgbClr val="C00000"/>
              </a:solidFill>
              <a:latin typeface="Arial"/>
              <a:cs typeface="Arial"/>
            </a:endParaRPr>
          </a:p>
          <a:p>
            <a:pPr marL="342900" lvl="0" indent="-342900">
              <a:lnSpc>
                <a:spcPct val="100000"/>
              </a:lnSpc>
              <a:spcBef>
                <a:spcPts val="0"/>
              </a:spcBef>
            </a:pPr>
            <a:endParaRPr lang="en-US" dirty="0">
              <a:solidFill>
                <a:srgbClr val="C00000"/>
              </a:solidFill>
              <a:latin typeface="Arial"/>
              <a:cs typeface="Arial"/>
            </a:endParaRPr>
          </a:p>
          <a:p>
            <a:pPr marL="342900" lvl="0" indent="-342900">
              <a:lnSpc>
                <a:spcPct val="100000"/>
              </a:lnSpc>
              <a:spcBef>
                <a:spcPts val="0"/>
              </a:spcBef>
            </a:pPr>
            <a:r>
              <a:rPr lang="en-US" dirty="0" smtClean="0">
                <a:solidFill>
                  <a:srgbClr val="C00000"/>
                </a:solidFill>
                <a:latin typeface="Arial"/>
                <a:cs typeface="Arial"/>
              </a:rPr>
              <a:t>Cash management ensures that there is enough liquidity for payments and surpluses/ deficits of cash are optimally managed.</a:t>
            </a:r>
            <a:endParaRPr lang="en-US" dirty="0">
              <a:solidFill>
                <a:srgbClr val="C00000"/>
              </a:solidFill>
              <a:latin typeface="Arial"/>
              <a:cs typeface="Arial"/>
            </a:endParaRPr>
          </a:p>
          <a:p>
            <a:pPr marL="342900" lvl="0" indent="-342900">
              <a:lnSpc>
                <a:spcPct val="100000"/>
              </a:lnSpc>
              <a:spcBef>
                <a:spcPts val="0"/>
              </a:spcBef>
            </a:pPr>
            <a:endParaRPr lang="en-US" dirty="0">
              <a:solidFill>
                <a:srgbClr val="C00000"/>
              </a:solidFill>
              <a:latin typeface="Arial"/>
              <a:cs typeface="Arial"/>
            </a:endParaRPr>
          </a:p>
          <a:p>
            <a:pPr>
              <a:buNone/>
            </a:pPr>
            <a:endParaRPr lang="en-US" dirty="0"/>
          </a:p>
        </p:txBody>
      </p:sp>
    </p:spTree>
    <p:extLst>
      <p:ext uri="{BB962C8B-B14F-4D97-AF65-F5344CB8AC3E}">
        <p14:creationId xmlns:p14="http://schemas.microsoft.com/office/powerpoint/2010/main" xmlns="" val="2287101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IN" sz="2800" b="1" i="0" u="none" strike="noStrike" kern="0" cap="none" spc="0" normalizeH="0" baseline="0" noProof="0" dirty="0" smtClean="0">
                <a:ln>
                  <a:noFill/>
                </a:ln>
                <a:solidFill>
                  <a:srgbClr val="990000"/>
                </a:solidFill>
                <a:effectLst/>
                <a:uLnTx/>
                <a:uFillTx/>
                <a:latin typeface="Arial"/>
                <a:ea typeface="+mj-ea"/>
                <a:cs typeface="Arial"/>
              </a:rPr>
              <a:t>CASH MANAGEMENT FUNCTIONS AND PROCESSES – AN OVERVIEW</a:t>
            </a:r>
            <a:endParaRPr lang="en-US" dirty="0"/>
          </a:p>
        </p:txBody>
      </p:sp>
      <p:sp>
        <p:nvSpPr>
          <p:cNvPr id="3" name="Content Placeholder 2"/>
          <p:cNvSpPr>
            <a:spLocks noGrp="1"/>
          </p:cNvSpPr>
          <p:nvPr>
            <p:ph idx="1"/>
          </p:nvPr>
        </p:nvSpPr>
        <p:spPr/>
        <p:txBody>
          <a:bodyPr/>
          <a:lstStyle/>
          <a:p>
            <a:pPr marL="0" indent="0">
              <a:buNone/>
            </a:pPr>
            <a:r>
              <a:rPr lang="en-IN" dirty="0"/>
              <a:t> </a:t>
            </a:r>
            <a:endParaRPr lang="en-US" dirty="0"/>
          </a:p>
        </p:txBody>
      </p:sp>
      <p:graphicFrame>
        <p:nvGraphicFramePr>
          <p:cNvPr id="4" name="Diagram 3"/>
          <p:cNvGraphicFramePr/>
          <p:nvPr>
            <p:extLst>
              <p:ext uri="{D42A27DB-BD31-4B8C-83A1-F6EECF244321}">
                <p14:modId xmlns:p14="http://schemas.microsoft.com/office/powerpoint/2010/main" xmlns="" val="4222758932"/>
              </p:ext>
            </p:extLst>
          </p:nvPr>
        </p:nvGraphicFramePr>
        <p:xfrm>
          <a:off x="1262129" y="1893575"/>
          <a:ext cx="10200067" cy="46718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p:cNvSpPr/>
          <p:nvPr/>
        </p:nvSpPr>
        <p:spPr>
          <a:xfrm>
            <a:off x="4281509" y="3000777"/>
            <a:ext cx="496552" cy="523269"/>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6" name="Left Arrow 5"/>
          <p:cNvSpPr/>
          <p:nvPr/>
        </p:nvSpPr>
        <p:spPr>
          <a:xfrm>
            <a:off x="7727323" y="3000777"/>
            <a:ext cx="515155" cy="433117"/>
          </a:xfrm>
          <a:prstGeom prst="leftArrow">
            <a:avLst/>
          </a:prstGeom>
          <a:solidFill>
            <a:srgbClr val="4F81BD"/>
          </a:solidFill>
          <a:ln w="25400" cap="flat" cmpd="sng" algn="ctr">
            <a:solidFill>
              <a:srgbClr val="4F81BD">
                <a:shade val="50000"/>
              </a:srgbClr>
            </a:solidFill>
            <a:prstDash val="solid"/>
          </a:ln>
          <a:effectLst/>
        </p:spPr>
        <p:txBody>
          <a:bodyPr rtlCol="0" anchor="ctr"/>
          <a:lstStyle/>
          <a:p>
            <a:pPr algn="ctr">
              <a:defRPr/>
            </a:pPr>
            <a:endParaRPr lang="en-US" kern="0">
              <a:solidFill>
                <a:prstClr val="white"/>
              </a:solidFill>
              <a:cs typeface="Arial"/>
            </a:endParaRPr>
          </a:p>
        </p:txBody>
      </p:sp>
      <p:sp>
        <p:nvSpPr>
          <p:cNvPr id="7" name="Down Arrow 6"/>
          <p:cNvSpPr/>
          <p:nvPr/>
        </p:nvSpPr>
        <p:spPr>
          <a:xfrm>
            <a:off x="6096000" y="5711789"/>
            <a:ext cx="450288" cy="465174"/>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algn="ctr">
              <a:defRPr/>
            </a:pPr>
            <a:endParaRPr lang="en-US" kern="0">
              <a:solidFill>
                <a:prstClr val="white"/>
              </a:solidFill>
              <a:cs typeface="Arial"/>
            </a:endParaRPr>
          </a:p>
        </p:txBody>
      </p:sp>
      <p:pic>
        <p:nvPicPr>
          <p:cNvPr id="8" name="Picture 7"/>
          <p:cNvPicPr>
            <a:picLocks noChangeAspect="1"/>
          </p:cNvPicPr>
          <p:nvPr/>
        </p:nvPicPr>
        <p:blipFill>
          <a:blip r:embed="rId6"/>
          <a:stretch>
            <a:fillRect/>
          </a:stretch>
        </p:blipFill>
        <p:spPr>
          <a:xfrm>
            <a:off x="5196152" y="6043653"/>
            <a:ext cx="2005758" cy="536494"/>
          </a:xfrm>
          <a:prstGeom prst="rect">
            <a:avLst/>
          </a:prstGeom>
        </p:spPr>
      </p:pic>
    </p:spTree>
    <p:extLst>
      <p:ext uri="{BB962C8B-B14F-4D97-AF65-F5344CB8AC3E}">
        <p14:creationId xmlns:p14="http://schemas.microsoft.com/office/powerpoint/2010/main" xmlns="" val="1617261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kern="0" dirty="0" smtClean="0">
                <a:solidFill>
                  <a:srgbClr val="990000"/>
                </a:solidFill>
                <a:latin typeface="Arial"/>
                <a:cs typeface="Arial"/>
              </a:rPr>
              <a:t>Cash Management Challenges in India </a:t>
            </a:r>
            <a:endParaRPr lang="en-US" dirty="0"/>
          </a:p>
        </p:txBody>
      </p:sp>
      <p:sp>
        <p:nvSpPr>
          <p:cNvPr id="3" name="Content Placeholder 2"/>
          <p:cNvSpPr>
            <a:spLocks noGrp="1"/>
          </p:cNvSpPr>
          <p:nvPr>
            <p:ph idx="1"/>
          </p:nvPr>
        </p:nvSpPr>
        <p:spPr>
          <a:xfrm>
            <a:off x="903515" y="1815738"/>
            <a:ext cx="10515600" cy="4493622"/>
          </a:xfrm>
        </p:spPr>
        <p:txBody>
          <a:bodyPr>
            <a:normAutofit/>
          </a:bodyPr>
          <a:lstStyle/>
          <a:p>
            <a:pPr marL="342900" lvl="0" indent="-342900">
              <a:lnSpc>
                <a:spcPct val="100000"/>
              </a:lnSpc>
              <a:spcBef>
                <a:spcPts val="0"/>
              </a:spcBef>
            </a:pPr>
            <a:r>
              <a:rPr lang="en-US" sz="2400" dirty="0">
                <a:solidFill>
                  <a:srgbClr val="C00000"/>
                </a:solidFill>
                <a:latin typeface="Arial"/>
                <a:cs typeface="Arial"/>
              </a:rPr>
              <a:t>Fragmentation of responsibilities for cash management in government</a:t>
            </a:r>
          </a:p>
          <a:p>
            <a:pPr marL="342900" lvl="0" indent="-342900">
              <a:lnSpc>
                <a:spcPct val="100000"/>
              </a:lnSpc>
              <a:spcBef>
                <a:spcPts val="0"/>
              </a:spcBef>
            </a:pPr>
            <a:r>
              <a:rPr lang="en-US" sz="2400" dirty="0">
                <a:solidFill>
                  <a:srgbClr val="C00000"/>
                </a:solidFill>
                <a:latin typeface="Arial"/>
                <a:cs typeface="Arial"/>
              </a:rPr>
              <a:t>Poorly defined structural linkages amongst:</a:t>
            </a:r>
          </a:p>
          <a:p>
            <a:pPr marL="342900" lvl="0" indent="-342900">
              <a:lnSpc>
                <a:spcPct val="100000"/>
              </a:lnSpc>
              <a:spcBef>
                <a:spcPts val="0"/>
              </a:spcBef>
              <a:buNone/>
            </a:pPr>
            <a:r>
              <a:rPr lang="en-US" sz="2400" dirty="0">
                <a:solidFill>
                  <a:srgbClr val="C00000"/>
                </a:solidFill>
                <a:latin typeface="Arial"/>
                <a:cs typeface="Arial"/>
              </a:rPr>
              <a:t>		Budget Division</a:t>
            </a:r>
          </a:p>
          <a:p>
            <a:pPr marL="342900" lvl="0" indent="-342900">
              <a:lnSpc>
                <a:spcPct val="100000"/>
              </a:lnSpc>
              <a:spcBef>
                <a:spcPts val="0"/>
              </a:spcBef>
              <a:buNone/>
            </a:pPr>
            <a:r>
              <a:rPr lang="en-US" sz="2400" dirty="0">
                <a:solidFill>
                  <a:srgbClr val="C00000"/>
                </a:solidFill>
                <a:latin typeface="Arial"/>
                <a:cs typeface="Arial"/>
              </a:rPr>
              <a:t>			- Cash Management Cell</a:t>
            </a:r>
          </a:p>
          <a:p>
            <a:pPr marL="342900" lvl="0" indent="-342900">
              <a:lnSpc>
                <a:spcPct val="100000"/>
              </a:lnSpc>
              <a:spcBef>
                <a:spcPts val="0"/>
              </a:spcBef>
              <a:buNone/>
            </a:pPr>
            <a:r>
              <a:rPr lang="en-US" sz="2400" dirty="0">
                <a:solidFill>
                  <a:srgbClr val="C00000"/>
                </a:solidFill>
                <a:latin typeface="Arial"/>
                <a:cs typeface="Arial"/>
              </a:rPr>
              <a:t>			- Middle Office (Debt Management)</a:t>
            </a:r>
          </a:p>
          <a:p>
            <a:pPr marL="342900" lvl="0" indent="-342900">
              <a:lnSpc>
                <a:spcPct val="100000"/>
              </a:lnSpc>
              <a:spcBef>
                <a:spcPts val="0"/>
              </a:spcBef>
              <a:buNone/>
            </a:pPr>
            <a:r>
              <a:rPr lang="en-US" sz="2400" dirty="0">
                <a:solidFill>
                  <a:srgbClr val="C00000"/>
                </a:solidFill>
                <a:latin typeface="Arial"/>
                <a:cs typeface="Arial"/>
              </a:rPr>
              <a:t>		Reserve Bank of India</a:t>
            </a:r>
          </a:p>
          <a:p>
            <a:pPr marL="342900" lvl="0" indent="-342900">
              <a:lnSpc>
                <a:spcPct val="100000"/>
              </a:lnSpc>
              <a:spcBef>
                <a:spcPts val="0"/>
              </a:spcBef>
              <a:buNone/>
            </a:pPr>
            <a:r>
              <a:rPr lang="en-US" sz="2400" dirty="0">
                <a:solidFill>
                  <a:srgbClr val="C00000"/>
                </a:solidFill>
                <a:latin typeface="Arial"/>
                <a:cs typeface="Arial"/>
              </a:rPr>
              <a:t>		Controller General of Accounts</a:t>
            </a:r>
          </a:p>
          <a:p>
            <a:pPr marL="342900" lvl="0" indent="-342900">
              <a:lnSpc>
                <a:spcPct val="100000"/>
              </a:lnSpc>
              <a:spcBef>
                <a:spcPts val="0"/>
              </a:spcBef>
              <a:buNone/>
            </a:pPr>
            <a:r>
              <a:rPr lang="en-US" sz="2400" dirty="0">
                <a:solidFill>
                  <a:srgbClr val="C00000"/>
                </a:solidFill>
                <a:latin typeface="Arial"/>
                <a:cs typeface="Arial"/>
              </a:rPr>
              <a:t>			- Cash Management Unit</a:t>
            </a:r>
          </a:p>
          <a:p>
            <a:pPr marL="342900" lvl="0" indent="-342900">
              <a:lnSpc>
                <a:spcPct val="100000"/>
              </a:lnSpc>
              <a:spcBef>
                <a:spcPts val="0"/>
              </a:spcBef>
              <a:buNone/>
            </a:pPr>
            <a:r>
              <a:rPr lang="en-US" sz="2400" dirty="0">
                <a:solidFill>
                  <a:srgbClr val="C00000"/>
                </a:solidFill>
                <a:latin typeface="Arial"/>
                <a:cs typeface="Arial"/>
              </a:rPr>
              <a:t>			- Cash Planning Units in the Ministries		</a:t>
            </a:r>
          </a:p>
          <a:p>
            <a:pPr marL="342900" lvl="0" indent="-342900">
              <a:lnSpc>
                <a:spcPct val="100000"/>
              </a:lnSpc>
              <a:spcBef>
                <a:spcPts val="0"/>
              </a:spcBef>
            </a:pPr>
            <a:r>
              <a:rPr lang="en-US" sz="2400" dirty="0">
                <a:solidFill>
                  <a:srgbClr val="C00000"/>
                </a:solidFill>
                <a:latin typeface="Arial"/>
                <a:cs typeface="Arial"/>
              </a:rPr>
              <a:t>No cash management handbook or manual</a:t>
            </a:r>
          </a:p>
          <a:p>
            <a:pPr marL="342900" lvl="0" indent="-342900">
              <a:lnSpc>
                <a:spcPct val="100000"/>
              </a:lnSpc>
              <a:spcBef>
                <a:spcPts val="0"/>
              </a:spcBef>
            </a:pPr>
            <a:endParaRPr lang="en-US" dirty="0" smtClean="0">
              <a:solidFill>
                <a:srgbClr val="C00000"/>
              </a:solidFill>
              <a:latin typeface="Arial"/>
              <a:cs typeface="Arial"/>
            </a:endParaRPr>
          </a:p>
          <a:p>
            <a:pPr>
              <a:buNone/>
            </a:pPr>
            <a:endParaRPr lang="en-US" dirty="0"/>
          </a:p>
        </p:txBody>
      </p:sp>
    </p:spTree>
    <p:extLst>
      <p:ext uri="{BB962C8B-B14F-4D97-AF65-F5344CB8AC3E}">
        <p14:creationId xmlns:p14="http://schemas.microsoft.com/office/powerpoint/2010/main" xmlns="" val="2287101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kern="0" dirty="0">
                <a:solidFill>
                  <a:srgbClr val="990000"/>
                </a:solidFill>
                <a:latin typeface="Arial"/>
                <a:cs typeface="Arial"/>
              </a:rPr>
              <a:t>Cash Management Challenges in India </a:t>
            </a:r>
            <a:r>
              <a:rPr lang="en-IN" sz="2800" b="1" kern="0" dirty="0" smtClean="0">
                <a:solidFill>
                  <a:srgbClr val="990000"/>
                </a:solidFill>
                <a:latin typeface="Arial"/>
                <a:cs typeface="Arial"/>
              </a:rPr>
              <a:t>(Contd.)</a:t>
            </a:r>
            <a:endParaRPr lang="en-US" dirty="0"/>
          </a:p>
        </p:txBody>
      </p:sp>
      <p:sp>
        <p:nvSpPr>
          <p:cNvPr id="3" name="Content Placeholder 2"/>
          <p:cNvSpPr>
            <a:spLocks noGrp="1"/>
          </p:cNvSpPr>
          <p:nvPr>
            <p:ph idx="1"/>
          </p:nvPr>
        </p:nvSpPr>
        <p:spPr>
          <a:xfrm>
            <a:off x="903515" y="1815738"/>
            <a:ext cx="10515600" cy="4493622"/>
          </a:xfrm>
        </p:spPr>
        <p:txBody>
          <a:bodyPr>
            <a:normAutofit/>
          </a:bodyPr>
          <a:lstStyle/>
          <a:p>
            <a:pPr marL="342900" lvl="0" indent="-342900">
              <a:lnSpc>
                <a:spcPct val="100000"/>
              </a:lnSpc>
              <a:spcBef>
                <a:spcPts val="0"/>
              </a:spcBef>
            </a:pPr>
            <a:endParaRPr lang="en-US" sz="2000" dirty="0" smtClean="0">
              <a:solidFill>
                <a:srgbClr val="C00000"/>
              </a:solidFill>
              <a:latin typeface="Arial"/>
              <a:cs typeface="Arial"/>
            </a:endParaRPr>
          </a:p>
          <a:p>
            <a:pPr marL="342900" lvl="0" indent="-342900">
              <a:lnSpc>
                <a:spcPct val="100000"/>
              </a:lnSpc>
              <a:spcBef>
                <a:spcPts val="0"/>
              </a:spcBef>
            </a:pPr>
            <a:r>
              <a:rPr lang="en-US" sz="2400" dirty="0">
                <a:solidFill>
                  <a:srgbClr val="C00000"/>
                </a:solidFill>
                <a:latin typeface="Arial"/>
                <a:cs typeface="Arial"/>
              </a:rPr>
              <a:t>A heavily compromised Treasury Single Account System in the Central Government – consequences of pre-funding releases to </a:t>
            </a:r>
            <a:r>
              <a:rPr lang="en-US" sz="2400" dirty="0" smtClean="0">
                <a:solidFill>
                  <a:srgbClr val="C00000"/>
                </a:solidFill>
                <a:latin typeface="Arial"/>
                <a:cs typeface="Arial"/>
              </a:rPr>
              <a:t>States</a:t>
            </a:r>
          </a:p>
          <a:p>
            <a:pPr marL="342900" lvl="0" indent="-342900">
              <a:lnSpc>
                <a:spcPct val="100000"/>
              </a:lnSpc>
              <a:spcBef>
                <a:spcPts val="0"/>
              </a:spcBef>
            </a:pPr>
            <a:r>
              <a:rPr lang="en-US" sz="2400" dirty="0" smtClean="0">
                <a:solidFill>
                  <a:srgbClr val="C00000"/>
                </a:solidFill>
                <a:latin typeface="Arial"/>
                <a:cs typeface="Arial"/>
              </a:rPr>
              <a:t>Problems </a:t>
            </a:r>
            <a:r>
              <a:rPr lang="en-US" sz="2400" dirty="0">
                <a:solidFill>
                  <a:srgbClr val="C00000"/>
                </a:solidFill>
                <a:latin typeface="Arial"/>
                <a:cs typeface="Arial"/>
              </a:rPr>
              <a:t>of parking of funds- delayed tax refunds</a:t>
            </a:r>
          </a:p>
          <a:p>
            <a:pPr marL="342900" lvl="0" indent="-342900">
              <a:lnSpc>
                <a:spcPct val="100000"/>
              </a:lnSpc>
              <a:spcBef>
                <a:spcPts val="0"/>
              </a:spcBef>
            </a:pPr>
            <a:r>
              <a:rPr lang="en-US" sz="2400" dirty="0">
                <a:solidFill>
                  <a:srgbClr val="C00000"/>
                </a:solidFill>
                <a:latin typeface="Arial"/>
                <a:cs typeface="Arial"/>
              </a:rPr>
              <a:t>Sporadic implementation of in-year cash management instructions</a:t>
            </a:r>
          </a:p>
          <a:p>
            <a:pPr marL="342900" lvl="0" indent="-342900">
              <a:lnSpc>
                <a:spcPct val="100000"/>
              </a:lnSpc>
              <a:spcBef>
                <a:spcPts val="0"/>
              </a:spcBef>
            </a:pPr>
            <a:r>
              <a:rPr lang="en-US" sz="2400" dirty="0">
                <a:solidFill>
                  <a:srgbClr val="C00000"/>
                </a:solidFill>
                <a:latin typeface="Arial"/>
                <a:cs typeface="Arial"/>
              </a:rPr>
              <a:t>No commitment control</a:t>
            </a:r>
          </a:p>
          <a:p>
            <a:pPr marL="342900" lvl="0" indent="-342900">
              <a:lnSpc>
                <a:spcPct val="100000"/>
              </a:lnSpc>
              <a:spcBef>
                <a:spcPts val="0"/>
              </a:spcBef>
            </a:pPr>
            <a:r>
              <a:rPr lang="en-US" sz="2400" dirty="0">
                <a:solidFill>
                  <a:srgbClr val="C00000"/>
                </a:solidFill>
                <a:latin typeface="Arial"/>
                <a:cs typeface="Arial"/>
              </a:rPr>
              <a:t>Weak I.T. support</a:t>
            </a:r>
          </a:p>
          <a:p>
            <a:pPr marL="342900" lvl="0" indent="-342900">
              <a:lnSpc>
                <a:spcPct val="100000"/>
              </a:lnSpc>
              <a:spcBef>
                <a:spcPts val="0"/>
              </a:spcBef>
            </a:pPr>
            <a:r>
              <a:rPr lang="en-US" sz="2400" dirty="0">
                <a:solidFill>
                  <a:srgbClr val="C00000"/>
                </a:solidFill>
                <a:latin typeface="Arial"/>
                <a:cs typeface="Arial"/>
              </a:rPr>
              <a:t>Classification system weaknesses</a:t>
            </a:r>
          </a:p>
          <a:p>
            <a:pPr marL="342900" lvl="0" indent="-342900">
              <a:lnSpc>
                <a:spcPct val="100000"/>
              </a:lnSpc>
              <a:spcBef>
                <a:spcPts val="0"/>
              </a:spcBef>
            </a:pPr>
            <a:r>
              <a:rPr lang="en-US" sz="2400" dirty="0">
                <a:solidFill>
                  <a:srgbClr val="C00000"/>
                </a:solidFill>
                <a:latin typeface="Arial"/>
                <a:cs typeface="Arial"/>
              </a:rPr>
              <a:t>Lack of skills and trained staff and no strategy to address this.</a:t>
            </a:r>
          </a:p>
          <a:p>
            <a:pPr marL="342900" lvl="0" indent="-342900">
              <a:lnSpc>
                <a:spcPct val="100000"/>
              </a:lnSpc>
              <a:spcBef>
                <a:spcPts val="0"/>
              </a:spcBef>
            </a:pPr>
            <a:r>
              <a:rPr lang="en-US" sz="2400" dirty="0">
                <a:solidFill>
                  <a:srgbClr val="C00000"/>
                </a:solidFill>
                <a:latin typeface="Arial"/>
                <a:cs typeface="Arial"/>
              </a:rPr>
              <a:t>No incentives for good cash management</a:t>
            </a:r>
          </a:p>
          <a:p>
            <a:pPr marL="342900" lvl="0" indent="-342900">
              <a:lnSpc>
                <a:spcPct val="100000"/>
              </a:lnSpc>
              <a:spcBef>
                <a:spcPts val="0"/>
              </a:spcBef>
            </a:pPr>
            <a:endParaRPr lang="en-US" dirty="0" smtClean="0">
              <a:solidFill>
                <a:srgbClr val="C00000"/>
              </a:solidFill>
              <a:latin typeface="Arial"/>
              <a:cs typeface="Arial"/>
            </a:endParaRPr>
          </a:p>
          <a:p>
            <a:pPr>
              <a:buNone/>
            </a:pPr>
            <a:endParaRPr lang="en-US" dirty="0"/>
          </a:p>
        </p:txBody>
      </p:sp>
    </p:spTree>
    <p:extLst>
      <p:ext uri="{BB962C8B-B14F-4D97-AF65-F5344CB8AC3E}">
        <p14:creationId xmlns:p14="http://schemas.microsoft.com/office/powerpoint/2010/main" xmlns="" val="2287101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C00000"/>
                </a:solidFill>
              </a:rPr>
              <a:t>STATUS OF CASH MANAGEMENT IN INDIA-PEFA INDICATORS 2010</a:t>
            </a:r>
            <a:endParaRPr lang="en-US" dirty="0">
              <a:solidFill>
                <a:srgbClr val="C00000"/>
              </a:solidFill>
            </a:endParaRPr>
          </a:p>
        </p:txBody>
      </p:sp>
      <p:sp>
        <p:nvSpPr>
          <p:cNvPr id="3" name="Content Placeholder 2"/>
          <p:cNvSpPr>
            <a:spLocks noGrp="1"/>
          </p:cNvSpPr>
          <p:nvPr>
            <p:ph idx="1"/>
          </p:nvPr>
        </p:nvSpPr>
        <p:spPr/>
        <p:txBody>
          <a:bodyPr>
            <a:normAutofit/>
          </a:bodyPr>
          <a:lstStyle/>
          <a:p>
            <a:pPr marL="0" lvl="0" indent="0" fontAlgn="b">
              <a:lnSpc>
                <a:spcPct val="100000"/>
              </a:lnSpc>
              <a:spcBef>
                <a:spcPts val="0"/>
              </a:spcBef>
              <a:buNone/>
            </a:pPr>
            <a:r>
              <a:rPr lang="en-IN" dirty="0" smtClean="0"/>
              <a:t> </a:t>
            </a:r>
            <a:r>
              <a:rPr lang="en-US" sz="3300" b="1" dirty="0">
                <a:solidFill>
                  <a:srgbClr val="000000"/>
                </a:solidFill>
                <a:latin typeface="Calibri" panose="020F0502020204030204" pitchFamily="34" charset="0"/>
              </a:rPr>
              <a:t>INDIA PEFA MARCH </a:t>
            </a:r>
            <a:r>
              <a:rPr lang="en-US" sz="3300" b="1" dirty="0" smtClean="0">
                <a:solidFill>
                  <a:srgbClr val="000000"/>
                </a:solidFill>
                <a:latin typeface="Calibri" panose="020F0502020204030204" pitchFamily="34" charset="0"/>
              </a:rPr>
              <a:t>2010</a:t>
            </a:r>
          </a:p>
          <a:p>
            <a:pPr marL="0" lvl="0" indent="0" fontAlgn="b">
              <a:lnSpc>
                <a:spcPct val="100000"/>
              </a:lnSpc>
              <a:spcBef>
                <a:spcPts val="0"/>
              </a:spcBef>
              <a:buNone/>
            </a:pPr>
            <a:endParaRPr lang="en-US" sz="3300" b="1" dirty="0">
              <a:solidFill>
                <a:srgbClr val="000000"/>
              </a:solidFill>
              <a:latin typeface="Calibri" panose="020F0502020204030204" pitchFamily="34" charset="0"/>
            </a:endParaRPr>
          </a:p>
          <a:p>
            <a:pPr marL="0" indent="0" fontAlgn="b">
              <a:spcBef>
                <a:spcPts val="0"/>
              </a:spcBef>
              <a:buNone/>
            </a:pPr>
            <a:endParaRPr lang="en-US" sz="3300" dirty="0" smtClean="0">
              <a:solidFill>
                <a:srgbClr val="000000"/>
              </a:solidFill>
              <a:latin typeface="Calibri" panose="020F0502020204030204" pitchFamily="34" charset="0"/>
            </a:endParaRPr>
          </a:p>
          <a:p>
            <a:pPr marL="0" fontAlgn="b">
              <a:spcBef>
                <a:spcPts val="0"/>
              </a:spcBef>
            </a:pPr>
            <a:endParaRPr lang="en-US" sz="4400" b="0" i="0" u="none" strike="noStrike" dirty="0" smtClean="0">
              <a:effectLst/>
              <a:latin typeface="Arial" panose="020B0604020202020204" pitchFamily="34" charset="0"/>
            </a:endParaRPr>
          </a:p>
          <a:p>
            <a:pPr marL="0" fontAlgn="b">
              <a:spcBef>
                <a:spcPts val="0"/>
              </a:spcBef>
            </a:pPr>
            <a:endParaRPr lang="en-US" b="0" i="0" u="none" strike="noStrike" dirty="0" smtClean="0">
              <a:effectLst/>
              <a:latin typeface="Arial" panose="020B0604020202020204" pitchFamily="34" charset="0"/>
            </a:endParaRPr>
          </a:p>
          <a:p>
            <a:pPr marL="0" fontAlgn="b">
              <a:spcBef>
                <a:spcPts val="0"/>
              </a:spcBef>
            </a:pPr>
            <a:endParaRPr lang="en-US" sz="4400" b="0" i="0" u="none" strike="noStrike" dirty="0" smtClean="0">
              <a:effectLst/>
              <a:latin typeface="Arial" panose="020B0604020202020204" pitchFamily="34" charset="0"/>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4107363584"/>
              </p:ext>
            </p:extLst>
          </p:nvPr>
        </p:nvGraphicFramePr>
        <p:xfrm>
          <a:off x="731233" y="1825625"/>
          <a:ext cx="9958231" cy="5089144"/>
        </p:xfrm>
        <a:graphic>
          <a:graphicData uri="http://schemas.openxmlformats.org/drawingml/2006/table">
            <a:tbl>
              <a:tblPr firstRow="1" bandRow="1">
                <a:tableStyleId>{21E4AEA4-8DFA-4A89-87EB-49C32662AFE0}</a:tableStyleId>
              </a:tblPr>
              <a:tblGrid>
                <a:gridCol w="9155261"/>
                <a:gridCol w="802970"/>
              </a:tblGrid>
              <a:tr h="370840">
                <a:tc>
                  <a:txBody>
                    <a:bodyPr/>
                    <a:lstStyle/>
                    <a:p>
                      <a:endParaRPr lang="en-US" dirty="0"/>
                    </a:p>
                  </a:txBody>
                  <a:tcPr/>
                </a:tc>
                <a:tc>
                  <a:txBody>
                    <a:bodyPr/>
                    <a:lstStyle/>
                    <a:p>
                      <a:endParaRPr lang="en-US"/>
                    </a:p>
                  </a:txBody>
                  <a:tcPr/>
                </a:tc>
              </a:tr>
              <a:tr h="370840">
                <a:tc>
                  <a:txBody>
                    <a:bodyPr/>
                    <a:lstStyle/>
                    <a:p>
                      <a:pPr marL="0" marR="0" lvl="0" indent="0" algn="l" defTabSz="914400" rtl="0" eaLnBrk="1" fontAlgn="b" latinLnBrk="0" hangingPunct="1">
                        <a:lnSpc>
                          <a:spcPct val="90000"/>
                        </a:lnSpc>
                        <a:spcBef>
                          <a:spcPts val="0"/>
                        </a:spcBef>
                        <a:spcAft>
                          <a:spcPts val="0"/>
                        </a:spcAft>
                        <a:buClrTx/>
                        <a:buSzTx/>
                        <a:buFont typeface="Arial" panose="020B0604020202020204" pitchFamily="34" charset="0"/>
                        <a:buNone/>
                        <a:tabLst/>
                        <a:defRPr/>
                      </a:pPr>
                      <a:r>
                        <a:rPr kumimoji="0" lang="en-IN" sz="2400" u="none" strike="noStrike" kern="1200" cap="none" spc="0" normalizeH="0" baseline="0" noProof="0" dirty="0" smtClean="0">
                          <a:ln>
                            <a:noFill/>
                          </a:ln>
                          <a:effectLst/>
                          <a:uLnTx/>
                          <a:uFillTx/>
                        </a:rPr>
                        <a:t>PI-4: Stock and monitoring of expenditure payment arrears </a:t>
                      </a:r>
                      <a:endParaRPr kumimoji="0" lang="en-US" sz="2400" b="0" i="0" u="none" strike="noStrike" kern="1200" cap="none" spc="0" normalizeH="0" baseline="0" dirty="0">
                        <a:ln>
                          <a:noFill/>
                        </a:ln>
                        <a:solidFill>
                          <a:srgbClr val="000000"/>
                        </a:solidFill>
                        <a:effectLst/>
                        <a:uLnTx/>
                        <a:uFillTx/>
                        <a:latin typeface="Calibri" panose="020F0502020204030204" pitchFamily="34" charset="0"/>
                        <a:ea typeface="+mn-ea"/>
                        <a:cs typeface="+mn-cs"/>
                      </a:endParaRPr>
                    </a:p>
                  </a:txBody>
                  <a:tcPr/>
                </a:tc>
                <a:tc>
                  <a:txBody>
                    <a:bodyPr/>
                    <a:lstStyle/>
                    <a:p>
                      <a:pPr marL="0" marR="0" lvl="0" indent="0" algn="l" defTabSz="914400" rtl="0" eaLnBrk="1" fontAlgn="b" latinLnBrk="0" hangingPunct="1">
                        <a:lnSpc>
                          <a:spcPct val="90000"/>
                        </a:lnSpc>
                        <a:spcBef>
                          <a:spcPts val="0"/>
                        </a:spcBef>
                        <a:spcAft>
                          <a:spcPts val="0"/>
                        </a:spcAft>
                        <a:buClrTx/>
                        <a:buSzTx/>
                        <a:buFont typeface="Arial" panose="020B0604020202020204" pitchFamily="34" charset="0"/>
                        <a:buNone/>
                        <a:tabLst/>
                        <a:defRPr/>
                      </a:pPr>
                      <a:r>
                        <a:rPr kumimoji="0" lang="en-US" sz="2400" u="none" strike="noStrike" kern="1200" cap="none" spc="0" normalizeH="0" baseline="0" noProof="0" dirty="0" smtClean="0">
                          <a:ln>
                            <a:noFill/>
                          </a:ln>
                          <a:effectLst/>
                          <a:uLnTx/>
                          <a:uFillTx/>
                        </a:rPr>
                        <a:t>D</a:t>
                      </a:r>
                    </a:p>
                    <a:p>
                      <a:endParaRPr lang="en-US" sz="2400" dirty="0"/>
                    </a:p>
                  </a:txBody>
                  <a:tcPr/>
                </a:tc>
              </a:tr>
              <a:tr h="370840">
                <a:tc>
                  <a:txBody>
                    <a:bodyPr/>
                    <a:lstStyle/>
                    <a:p>
                      <a:pPr marL="0" marR="0" lvl="0" indent="0" algn="l" defTabSz="914400" rtl="0" eaLnBrk="1" fontAlgn="b" latinLnBrk="0" hangingPunct="1">
                        <a:lnSpc>
                          <a:spcPct val="90000"/>
                        </a:lnSpc>
                        <a:spcBef>
                          <a:spcPts val="0"/>
                        </a:spcBef>
                        <a:spcAft>
                          <a:spcPts val="0"/>
                        </a:spcAft>
                        <a:buClrTx/>
                        <a:buSzTx/>
                        <a:buFont typeface="Arial" panose="020B0604020202020204" pitchFamily="34" charset="0"/>
                        <a:buNone/>
                        <a:tabLst/>
                        <a:defRPr/>
                      </a:pPr>
                      <a:r>
                        <a:rPr kumimoji="0" lang="en-IN" sz="2400" u="none" strike="noStrike" kern="1200" cap="none" spc="0" normalizeH="0" baseline="0" noProof="0" dirty="0" smtClean="0">
                          <a:ln>
                            <a:noFill/>
                          </a:ln>
                          <a:effectLst/>
                          <a:uLnTx/>
                          <a:uFillTx/>
                        </a:rPr>
                        <a:t>PI-9: Oversight of aggregate fiscal risk from other public sector entities-</a:t>
                      </a:r>
                      <a:endParaRPr kumimoji="0" lang="en-US" sz="2400" b="0" i="0" u="none" strike="noStrike" kern="1200" cap="none" spc="0" normalizeH="0" baseline="0" dirty="0">
                        <a:ln>
                          <a:noFill/>
                        </a:ln>
                        <a:solidFill>
                          <a:srgbClr val="000000"/>
                        </a:solidFill>
                        <a:effectLst/>
                        <a:uLnTx/>
                        <a:uFillTx/>
                        <a:latin typeface="Calibri" panose="020F0502020204030204" pitchFamily="34" charset="0"/>
                        <a:ea typeface="+mn-ea"/>
                        <a:cs typeface="+mn-cs"/>
                      </a:endParaRPr>
                    </a:p>
                  </a:txBody>
                  <a:tcPr/>
                </a:tc>
                <a:tc>
                  <a:txBody>
                    <a:bodyPr/>
                    <a:lstStyle/>
                    <a:p>
                      <a:pPr marL="0" marR="0" lvl="0" indent="0" algn="l" defTabSz="914400" rtl="0" eaLnBrk="1" fontAlgn="b" latinLnBrk="0" hangingPunct="1">
                        <a:lnSpc>
                          <a:spcPct val="90000"/>
                        </a:lnSpc>
                        <a:spcBef>
                          <a:spcPts val="0"/>
                        </a:spcBef>
                        <a:spcAft>
                          <a:spcPts val="0"/>
                        </a:spcAft>
                        <a:buClrTx/>
                        <a:buSzTx/>
                        <a:buFont typeface="Arial" panose="020B0604020202020204" pitchFamily="34" charset="0"/>
                        <a:buNone/>
                        <a:tabLst/>
                        <a:defRPr/>
                      </a:pPr>
                      <a:r>
                        <a:rPr kumimoji="0" lang="en-US" sz="2400" u="none" strike="noStrike" kern="1200" cap="none" spc="0" normalizeH="0" baseline="0" noProof="0" dirty="0" smtClean="0">
                          <a:ln>
                            <a:noFill/>
                          </a:ln>
                          <a:effectLst/>
                          <a:uLnTx/>
                          <a:uFillTx/>
                        </a:rPr>
                        <a:t>C</a:t>
                      </a:r>
                    </a:p>
                    <a:p>
                      <a:endParaRPr lang="en-US" sz="2400" dirty="0"/>
                    </a:p>
                  </a:txBody>
                  <a:tcPr/>
                </a:tc>
              </a:tr>
              <a:tr h="370840">
                <a:tc>
                  <a:txBody>
                    <a:bodyPr/>
                    <a:lstStyle/>
                    <a:p>
                      <a:pPr marL="0" marR="0" lvl="0" indent="0" algn="l" defTabSz="914400" rtl="0" eaLnBrk="1" fontAlgn="b" latinLnBrk="0" hangingPunct="1">
                        <a:lnSpc>
                          <a:spcPct val="90000"/>
                        </a:lnSpc>
                        <a:spcBef>
                          <a:spcPts val="0"/>
                        </a:spcBef>
                        <a:spcAft>
                          <a:spcPts val="0"/>
                        </a:spcAft>
                        <a:buClrTx/>
                        <a:buSzTx/>
                        <a:buFont typeface="Arial" panose="020B0604020202020204" pitchFamily="34" charset="0"/>
                        <a:buNone/>
                        <a:tabLst/>
                        <a:defRPr/>
                      </a:pPr>
                      <a:r>
                        <a:rPr kumimoji="0" lang="en-IN" sz="2400" u="none" strike="noStrike" kern="1200" cap="none" spc="0" normalizeH="0" baseline="0" noProof="0" dirty="0" smtClean="0">
                          <a:ln>
                            <a:noFill/>
                          </a:ln>
                          <a:effectLst/>
                          <a:uLnTx/>
                          <a:uFillTx/>
                        </a:rPr>
                        <a:t>PI-16: Predictability in the in the availability of funds for commitment of expenditure</a:t>
                      </a:r>
                      <a:endParaRPr kumimoji="0" lang="en-US" sz="2400" b="0" i="0" u="none" strike="noStrike" kern="1200" cap="none" spc="0" normalizeH="0" baseline="0" dirty="0">
                        <a:ln>
                          <a:noFill/>
                        </a:ln>
                        <a:solidFill>
                          <a:srgbClr val="000000"/>
                        </a:solidFill>
                        <a:effectLst/>
                        <a:uLnTx/>
                        <a:uFillTx/>
                        <a:latin typeface="Calibri" panose="020F0502020204030204" pitchFamily="34" charset="0"/>
                        <a:ea typeface="+mn-ea"/>
                        <a:cs typeface="+mn-cs"/>
                      </a:endParaRPr>
                    </a:p>
                  </a:txBody>
                  <a:tcPr/>
                </a:tc>
                <a:tc>
                  <a:txBody>
                    <a:bodyPr/>
                    <a:lstStyle/>
                    <a:p>
                      <a:pPr marL="0" marR="0" lvl="0" indent="0" algn="l" defTabSz="914400" rtl="0" eaLnBrk="1" fontAlgn="b" latinLnBrk="0" hangingPunct="1">
                        <a:lnSpc>
                          <a:spcPct val="90000"/>
                        </a:lnSpc>
                        <a:spcBef>
                          <a:spcPts val="0"/>
                        </a:spcBef>
                        <a:spcAft>
                          <a:spcPts val="0"/>
                        </a:spcAft>
                        <a:buClrTx/>
                        <a:buSzTx/>
                        <a:buFont typeface="Arial" panose="020B0604020202020204" pitchFamily="34" charset="0"/>
                        <a:buNone/>
                        <a:tabLst/>
                        <a:defRPr/>
                      </a:pPr>
                      <a:r>
                        <a:rPr kumimoji="0" lang="en-US" sz="2400" u="none" strike="noStrike" kern="1200" cap="none" spc="0" normalizeH="0" baseline="0" noProof="0" dirty="0" smtClean="0">
                          <a:ln>
                            <a:noFill/>
                          </a:ln>
                          <a:effectLst/>
                          <a:uLnTx/>
                          <a:uFillTx/>
                        </a:rPr>
                        <a:t>C+</a:t>
                      </a:r>
                    </a:p>
                    <a:p>
                      <a:endParaRPr lang="en-US" sz="2400" dirty="0"/>
                    </a:p>
                  </a:txBody>
                  <a:tcPr/>
                </a:tc>
              </a:tr>
              <a:tr h="370840">
                <a:tc>
                  <a:txBody>
                    <a:bodyPr/>
                    <a:lstStyle/>
                    <a:p>
                      <a:pPr marL="0" marR="0" lvl="0" indent="0" algn="l" defTabSz="914400" rtl="0" eaLnBrk="1" fontAlgn="b" latinLnBrk="0" hangingPunct="1">
                        <a:lnSpc>
                          <a:spcPct val="90000"/>
                        </a:lnSpc>
                        <a:spcBef>
                          <a:spcPts val="0"/>
                        </a:spcBef>
                        <a:spcAft>
                          <a:spcPts val="0"/>
                        </a:spcAft>
                        <a:buClrTx/>
                        <a:buSzTx/>
                        <a:buFont typeface="Arial" panose="020B0604020202020204" pitchFamily="34" charset="0"/>
                        <a:buNone/>
                        <a:tabLst/>
                        <a:defRPr/>
                      </a:pPr>
                      <a:r>
                        <a:rPr kumimoji="0" lang="en-IN" sz="2400" u="none" strike="noStrike" kern="1200" cap="none" spc="0" normalizeH="0" baseline="0" noProof="0" dirty="0" smtClean="0">
                          <a:ln>
                            <a:noFill/>
                          </a:ln>
                          <a:effectLst/>
                          <a:uLnTx/>
                          <a:uFillTx/>
                        </a:rPr>
                        <a:t>PI-18: Effectiveness of payroll controls </a:t>
                      </a:r>
                      <a:endParaRPr kumimoji="0" lang="en-US" sz="2400" b="0" i="0" u="none" strike="noStrike" kern="1200" cap="none" spc="0" normalizeH="0" baseline="0" dirty="0">
                        <a:ln>
                          <a:noFill/>
                        </a:ln>
                        <a:solidFill>
                          <a:srgbClr val="000000"/>
                        </a:solidFill>
                        <a:effectLst/>
                        <a:uLnTx/>
                        <a:uFillTx/>
                        <a:latin typeface="Calibri" panose="020F0502020204030204" pitchFamily="34" charset="0"/>
                        <a:ea typeface="+mn-ea"/>
                        <a:cs typeface="+mn-cs"/>
                      </a:endParaRPr>
                    </a:p>
                  </a:txBody>
                  <a:tcPr/>
                </a:tc>
                <a:tc>
                  <a:txBody>
                    <a:bodyPr/>
                    <a:lstStyle/>
                    <a:p>
                      <a:pPr marL="0" marR="0" lvl="0" indent="0" algn="l" defTabSz="914400" rtl="0" eaLnBrk="1" fontAlgn="b" latinLnBrk="0" hangingPunct="1">
                        <a:lnSpc>
                          <a:spcPct val="90000"/>
                        </a:lnSpc>
                        <a:spcBef>
                          <a:spcPts val="0"/>
                        </a:spcBef>
                        <a:spcAft>
                          <a:spcPts val="0"/>
                        </a:spcAft>
                        <a:buClrTx/>
                        <a:buSzTx/>
                        <a:buFont typeface="Arial" panose="020B0604020202020204" pitchFamily="34" charset="0"/>
                        <a:buNone/>
                        <a:tabLst/>
                        <a:defRPr/>
                      </a:pPr>
                      <a:r>
                        <a:rPr kumimoji="0" lang="en-US" sz="2400" u="none" strike="noStrike" kern="1200" cap="none" spc="0" normalizeH="0" baseline="0" noProof="0" dirty="0" smtClean="0">
                          <a:ln>
                            <a:noFill/>
                          </a:ln>
                          <a:effectLst/>
                          <a:uLnTx/>
                          <a:uFillTx/>
                        </a:rPr>
                        <a:t>C+</a:t>
                      </a:r>
                    </a:p>
                    <a:p>
                      <a:endParaRPr lang="en-US" sz="2400" dirty="0"/>
                    </a:p>
                  </a:txBody>
                  <a:tcPr/>
                </a:tc>
              </a:tr>
              <a:tr h="370840">
                <a:tc>
                  <a:txBody>
                    <a:bodyPr/>
                    <a:lstStyle/>
                    <a:p>
                      <a:pPr marL="0" marR="0" lvl="0" indent="0" algn="l" defTabSz="914400" rtl="0" eaLnBrk="1" fontAlgn="b" latinLnBrk="0" hangingPunct="1">
                        <a:lnSpc>
                          <a:spcPct val="90000"/>
                        </a:lnSpc>
                        <a:spcBef>
                          <a:spcPts val="0"/>
                        </a:spcBef>
                        <a:spcAft>
                          <a:spcPts val="0"/>
                        </a:spcAft>
                        <a:buClrTx/>
                        <a:buSzTx/>
                        <a:buFont typeface="Arial" panose="020B0604020202020204" pitchFamily="34" charset="0"/>
                        <a:buNone/>
                        <a:tabLst/>
                        <a:defRPr/>
                      </a:pPr>
                      <a:r>
                        <a:rPr kumimoji="0" lang="en-IN" sz="2400" u="none" strike="noStrike" kern="1200" cap="none" spc="0" normalizeH="0" baseline="0" noProof="0" dirty="0" smtClean="0">
                          <a:ln>
                            <a:noFill/>
                          </a:ln>
                          <a:effectLst/>
                          <a:uLnTx/>
                          <a:uFillTx/>
                        </a:rPr>
                        <a:t>PI-20:Effectiveness of internal controls for non-salary expenditure </a:t>
                      </a:r>
                      <a:endParaRPr kumimoji="0" lang="en-US" sz="2400" u="none" strike="noStrike" kern="1200" cap="none" spc="0" normalizeH="0" baseline="0" noProof="0" dirty="0" smtClean="0">
                        <a:ln>
                          <a:noFill/>
                        </a:ln>
                        <a:effectLst/>
                        <a:uLnTx/>
                        <a:uFillTx/>
                      </a:endParaRPr>
                    </a:p>
                    <a:p>
                      <a:pPr marL="0" marR="0" lvl="0" indent="0" algn="l" defTabSz="914400" rtl="0" eaLnBrk="1" fontAlgn="b" latinLnBrk="0" hangingPunct="1">
                        <a:lnSpc>
                          <a:spcPct val="9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dirty="0">
                        <a:ln>
                          <a:noFill/>
                        </a:ln>
                        <a:solidFill>
                          <a:srgbClr val="000000"/>
                        </a:solidFill>
                        <a:effectLst/>
                        <a:uLnTx/>
                        <a:uFillTx/>
                        <a:latin typeface="Calibri" panose="020F0502020204030204" pitchFamily="34" charset="0"/>
                        <a:ea typeface="+mn-ea"/>
                        <a:cs typeface="+mn-cs"/>
                      </a:endParaRPr>
                    </a:p>
                  </a:txBody>
                  <a:tcPr/>
                </a:tc>
                <a:tc>
                  <a:txBody>
                    <a:bodyPr/>
                    <a:lstStyle/>
                    <a:p>
                      <a:pPr marL="0" marR="0" lvl="0" indent="0" algn="l" defTabSz="914400" rtl="0" eaLnBrk="1" fontAlgn="b" latinLnBrk="0" hangingPunct="1">
                        <a:lnSpc>
                          <a:spcPct val="90000"/>
                        </a:lnSpc>
                        <a:spcBef>
                          <a:spcPts val="0"/>
                        </a:spcBef>
                        <a:spcAft>
                          <a:spcPts val="0"/>
                        </a:spcAft>
                        <a:buClrTx/>
                        <a:buSzTx/>
                        <a:buFont typeface="Arial" panose="020B0604020202020204" pitchFamily="34" charset="0"/>
                        <a:buNone/>
                        <a:tabLst/>
                        <a:defRPr/>
                      </a:pPr>
                      <a:r>
                        <a:rPr kumimoji="0" lang="en-US" sz="2400" u="none" strike="noStrike" kern="1200" cap="none" spc="0" normalizeH="0" baseline="0" noProof="0" dirty="0" smtClean="0">
                          <a:ln>
                            <a:noFill/>
                          </a:ln>
                          <a:effectLst/>
                          <a:uLnTx/>
                          <a:uFillTx/>
                        </a:rPr>
                        <a:t>D+</a:t>
                      </a:r>
                    </a:p>
                    <a:p>
                      <a:endParaRPr lang="en-US" sz="2400" dirty="0"/>
                    </a:p>
                  </a:txBody>
                  <a:tcPr/>
                </a:tc>
              </a:tr>
              <a:tr h="370840">
                <a:tc>
                  <a:txBody>
                    <a:bodyPr/>
                    <a:lstStyle/>
                    <a:p>
                      <a:pPr marL="0" marR="0" lvl="0" indent="0" algn="l" defTabSz="914400" rtl="0" eaLnBrk="1" fontAlgn="b" latinLnBrk="0" hangingPunct="1">
                        <a:lnSpc>
                          <a:spcPct val="90000"/>
                        </a:lnSpc>
                        <a:spcBef>
                          <a:spcPts val="0"/>
                        </a:spcBef>
                        <a:spcAft>
                          <a:spcPts val="0"/>
                        </a:spcAft>
                        <a:buClrTx/>
                        <a:buSzTx/>
                        <a:buFont typeface="Arial" panose="020B0604020202020204" pitchFamily="34" charset="0"/>
                        <a:buNone/>
                        <a:tabLst/>
                        <a:defRPr/>
                      </a:pPr>
                      <a:r>
                        <a:rPr kumimoji="0" lang="en-IN" sz="2400" u="none" strike="noStrike" kern="1200" cap="none" spc="0" normalizeH="0" baseline="0" noProof="0" dirty="0" smtClean="0">
                          <a:ln>
                            <a:noFill/>
                          </a:ln>
                          <a:effectLst/>
                          <a:uLnTx/>
                          <a:uFillTx/>
                        </a:rPr>
                        <a:t>PI-24:Quality and timeliness of in-year budget reports </a:t>
                      </a:r>
                      <a:endParaRPr kumimoji="0" lang="en-US" sz="2400" u="none" strike="noStrike" kern="1200" cap="none" spc="0" normalizeH="0" baseline="0" noProof="0" dirty="0" smtClean="0">
                        <a:ln>
                          <a:noFill/>
                        </a:ln>
                        <a:effectLst/>
                        <a:uLnTx/>
                        <a:uFillTx/>
                      </a:endParaRPr>
                    </a:p>
                    <a:p>
                      <a:endParaRPr lang="en-US" sz="2400" dirty="0"/>
                    </a:p>
                  </a:txBody>
                  <a:tcPr/>
                </a:tc>
                <a:tc>
                  <a:txBody>
                    <a:bodyPr/>
                    <a:lstStyle/>
                    <a:p>
                      <a:pPr marL="0" marR="0" lvl="0" indent="0" algn="l" defTabSz="914400" rtl="0" eaLnBrk="1" fontAlgn="b" latinLnBrk="0" hangingPunct="1">
                        <a:lnSpc>
                          <a:spcPct val="90000"/>
                        </a:lnSpc>
                        <a:spcBef>
                          <a:spcPts val="0"/>
                        </a:spcBef>
                        <a:spcAft>
                          <a:spcPts val="0"/>
                        </a:spcAft>
                        <a:buClrTx/>
                        <a:buSzTx/>
                        <a:buFont typeface="Arial" panose="020B0604020202020204" pitchFamily="34" charset="0"/>
                        <a:buNone/>
                        <a:tabLst/>
                        <a:defRPr/>
                      </a:pPr>
                      <a:r>
                        <a:rPr kumimoji="0" lang="en-US" sz="2400" u="none" strike="noStrike" kern="1200" cap="none" spc="0" normalizeH="0" baseline="0" noProof="0" dirty="0" smtClean="0">
                          <a:ln>
                            <a:noFill/>
                          </a:ln>
                          <a:effectLst/>
                          <a:uLnTx/>
                          <a:uFillTx/>
                        </a:rPr>
                        <a:t>C+</a:t>
                      </a:r>
                    </a:p>
                    <a:p>
                      <a:endParaRPr lang="en-US" sz="2400" dirty="0"/>
                    </a:p>
                  </a:txBody>
                  <a:tcPr/>
                </a:tc>
              </a:tr>
            </a:tbl>
          </a:graphicData>
        </a:graphic>
      </p:graphicFrame>
    </p:spTree>
    <p:extLst>
      <p:ext uri="{BB962C8B-B14F-4D97-AF65-F5344CB8AC3E}">
        <p14:creationId xmlns:p14="http://schemas.microsoft.com/office/powerpoint/2010/main" xmlns="" val="3303429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solidFill>
                  <a:srgbClr val="C00000"/>
                </a:solidFill>
              </a:rPr>
              <a:t>Monthly receipts and expenditure trends</a:t>
            </a:r>
            <a:endParaRPr lang="en-US" dirty="0">
              <a:solidFill>
                <a:srgbClr val="C00000"/>
              </a:solidFill>
            </a:endParaRPr>
          </a:p>
        </p:txBody>
      </p:sp>
      <p:sp>
        <p:nvSpPr>
          <p:cNvPr id="3" name="Content Placeholder 2"/>
          <p:cNvSpPr>
            <a:spLocks noGrp="1"/>
          </p:cNvSpPr>
          <p:nvPr>
            <p:ph idx="1"/>
          </p:nvPr>
        </p:nvSpPr>
        <p:spPr/>
        <p:txBody>
          <a:bodyPr/>
          <a:lstStyle/>
          <a:p>
            <a:pPr marL="0" indent="0">
              <a:buNone/>
            </a:pPr>
            <a:r>
              <a:rPr lang="en-IN" dirty="0"/>
              <a:t> </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xmlns="" val="1587498774"/>
              </p:ext>
            </p:extLst>
          </p:nvPr>
        </p:nvGraphicFramePr>
        <p:xfrm>
          <a:off x="1210613" y="1825625"/>
          <a:ext cx="8551573" cy="41759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42628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627</TotalTime>
  <Words>694</Words>
  <Application>Microsoft Office PowerPoint</Application>
  <PresentationFormat>Custom</PresentationFormat>
  <Paragraphs>162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vt:lpstr>
      <vt:lpstr>WHAT IS CASH MANAGEMENT?</vt:lpstr>
      <vt:lpstr>OBJECTIVES OF CASH MANAGEMENT</vt:lpstr>
      <vt:lpstr>CASH MANAGEMENT IS DIFFERENT FROM  BUDGET MANAGEMENT</vt:lpstr>
      <vt:lpstr>CASH MANAGEMENT FUNCTIONS AND PROCESSES – AN OVERVIEW</vt:lpstr>
      <vt:lpstr>Cash Management Challenges in India </vt:lpstr>
      <vt:lpstr>Cash Management Challenges in India (Contd.)</vt:lpstr>
      <vt:lpstr>STATUS OF CASH MANAGEMENT IN INDIA-PEFA INDICATORS 2010</vt:lpstr>
      <vt:lpstr>Monthly receipts and expenditure trends</vt:lpstr>
      <vt:lpstr>Monthly expenditure by main components</vt:lpstr>
      <vt:lpstr>Month-wise fiscal deficit vs issue of domestic debt</vt:lpstr>
      <vt:lpstr>  CASH MANAGEMENT IN INDIA – WAY FORWARD</vt:lpstr>
      <vt:lpstr>  WAY FORWARD (contd.)</vt:lpstr>
      <vt:lpstr>CASH FLOW FORECASTING  </vt:lpstr>
      <vt:lpstr>SURPLUSES/ DEFICITS AND FINANCING  </vt:lpstr>
      <vt:lpstr>MONETARY POLICY  </vt:lpstr>
      <vt:lpstr>DEBT MANAGEMENT POLICY  </vt:lpstr>
      <vt:lpstr>CLEAR OUTLINING OF THE ROLE OF CENTRAL BANK, BUDGET DIVISION, MIDDLE OFFICE (DEBT MANAGEMENT), CGA AND LINE MINISTRIES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Treasury Advisor</dc:creator>
  <cp:lastModifiedBy>FMRRS-1</cp:lastModifiedBy>
  <cp:revision>37</cp:revision>
  <dcterms:created xsi:type="dcterms:W3CDTF">2014-10-14T04:21:08Z</dcterms:created>
  <dcterms:modified xsi:type="dcterms:W3CDTF">2014-11-17T06:33:52Z</dcterms:modified>
</cp:coreProperties>
</file>